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6" r:id="rId2"/>
    <p:sldId id="331" r:id="rId3"/>
    <p:sldId id="333" r:id="rId4"/>
    <p:sldId id="335" r:id="rId5"/>
    <p:sldId id="334" r:id="rId6"/>
    <p:sldId id="336" r:id="rId7"/>
    <p:sldId id="337" r:id="rId8"/>
    <p:sldId id="257" r:id="rId9"/>
    <p:sldId id="259" r:id="rId10"/>
    <p:sldId id="260" r:id="rId11"/>
    <p:sldId id="261" r:id="rId12"/>
    <p:sldId id="262" r:id="rId13"/>
    <p:sldId id="263" r:id="rId14"/>
    <p:sldId id="338" r:id="rId15"/>
    <p:sldId id="264" r:id="rId16"/>
    <p:sldId id="318" r:id="rId17"/>
    <p:sldId id="339" r:id="rId18"/>
    <p:sldId id="327" r:id="rId19"/>
    <p:sldId id="328" r:id="rId20"/>
    <p:sldId id="341" r:id="rId21"/>
    <p:sldId id="265" r:id="rId22"/>
    <p:sldId id="266" r:id="rId23"/>
    <p:sldId id="267" r:id="rId24"/>
    <p:sldId id="268" r:id="rId25"/>
    <p:sldId id="269" r:id="rId26"/>
    <p:sldId id="270" r:id="rId27"/>
    <p:sldId id="342" r:id="rId28"/>
    <p:sldId id="278" r:id="rId29"/>
    <p:sldId id="346" r:id="rId30"/>
    <p:sldId id="347" r:id="rId31"/>
    <p:sldId id="348" r:id="rId32"/>
    <p:sldId id="280" r:id="rId33"/>
    <p:sldId id="281" r:id="rId34"/>
    <p:sldId id="287" r:id="rId35"/>
    <p:sldId id="343" r:id="rId36"/>
    <p:sldId id="344" r:id="rId37"/>
    <p:sldId id="282" r:id="rId38"/>
    <p:sldId id="283" r:id="rId39"/>
    <p:sldId id="292" r:id="rId40"/>
    <p:sldId id="296" r:id="rId41"/>
    <p:sldId id="345" r:id="rId42"/>
    <p:sldId id="284" r:id="rId43"/>
  </p:sldIdLst>
  <p:sldSz cx="12192000" cy="6858000"/>
  <p:notesSz cx="6669088" cy="97536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72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A78D-7449-496B-B235-92115F41D8DB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753E-6608-4837-A351-14F1B8DF0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44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56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84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72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88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03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81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45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86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15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54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74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21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56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53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41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4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51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BCF488E-A2B7-40A9-8DF9-CCB3E1510D29}" type="datetimeFigureOut">
              <a:rPr lang="tr-TR" smtClean="0"/>
              <a:t>14.04.2020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4968486-A473-4B8F-A515-DFECA587F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8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bilgi.saglik.gov.tr/t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04835" y="2388425"/>
            <a:ext cx="8190077" cy="1710046"/>
          </a:xfrm>
        </p:spPr>
        <p:txBody>
          <a:bodyPr/>
          <a:lstStyle/>
          <a:p>
            <a:r>
              <a:rPr lang="tr-TR" sz="3600" dirty="0"/>
              <a:t>COVID-19 Hasta Bakımında Enfeksiyonun Önlenmesi ve Kontrolü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4" y="4593265"/>
            <a:ext cx="8825658" cy="143539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Dr. </a:t>
            </a:r>
            <a:r>
              <a:rPr lang="tr-TR" dirty="0" err="1" smtClean="0">
                <a:solidFill>
                  <a:schemeClr val="bg1"/>
                </a:solidFill>
              </a:rPr>
              <a:t>Öğr</a:t>
            </a:r>
            <a:r>
              <a:rPr lang="tr-TR" dirty="0" smtClean="0">
                <a:solidFill>
                  <a:schemeClr val="bg1"/>
                </a:solidFill>
              </a:rPr>
              <a:t>. Üyesi Sevim şen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Uzm. Hem. Sibel afacan karaman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Yeditepe ÜNİVERSİTESİ </a:t>
            </a:r>
            <a:r>
              <a:rPr lang="tr-TR" dirty="0" smtClean="0">
                <a:solidFill>
                  <a:schemeClr val="bg1"/>
                </a:solidFill>
              </a:rPr>
              <a:t> SAĞLIK </a:t>
            </a:r>
            <a:r>
              <a:rPr lang="tr-TR" dirty="0">
                <a:solidFill>
                  <a:schemeClr val="bg1"/>
                </a:solidFill>
              </a:rPr>
              <a:t>BİLİMLERİ FAKÜLTESİ </a:t>
            </a:r>
            <a:r>
              <a:rPr lang="tr-TR" dirty="0" smtClean="0">
                <a:solidFill>
                  <a:schemeClr val="bg1"/>
                </a:solidFill>
              </a:rPr>
              <a:t> HEMŞİRELİK </a:t>
            </a:r>
            <a:r>
              <a:rPr lang="tr-TR" dirty="0">
                <a:solidFill>
                  <a:schemeClr val="bg1"/>
                </a:solidFill>
              </a:rPr>
              <a:t>BÖLÜMÜ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05" y="757547"/>
            <a:ext cx="1534557" cy="153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lt Başlık 2"/>
          <p:cNvSpPr txBox="1">
            <a:spLocks/>
          </p:cNvSpPr>
          <p:nvPr/>
        </p:nvSpPr>
        <p:spPr bwMode="gray">
          <a:xfrm>
            <a:off x="1381783" y="5396101"/>
            <a:ext cx="8825658" cy="78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09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/>
              <a:t>Standart Önlemler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4700" y="2349500"/>
            <a:ext cx="10960100" cy="4203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El hijyeninin sağlanması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Risk değerlendirmesine göre uygun kişisel koruyucu ekipman (KKE) kullanımı,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Güvenli enjeksiyon uygulamaları,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Güvenli atık yönetimi,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Tekstil temizliği,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Çevre temizliği, 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Hasta bakım ekipmanının </a:t>
            </a:r>
            <a:r>
              <a:rPr lang="tr-TR" sz="2000" dirty="0" smtClean="0"/>
              <a:t>sterilizasyonu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9784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Solunum Hijyeni Önlemleri </a:t>
            </a:r>
            <a:r>
              <a:rPr lang="tr-TR" b="1" dirty="0" smtClean="0"/>
              <a:t>Nedir</a:t>
            </a:r>
            <a:r>
              <a:rPr lang="tr-TR" b="1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0600" y="2616200"/>
            <a:ext cx="10007600" cy="3797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Tüm hastaların öksürürken veya hapşırırken burun ve ağızlarını bir mendil veya dirsekle örtmesini </a:t>
            </a:r>
            <a:r>
              <a:rPr lang="tr-TR" dirty="0" smtClean="0"/>
              <a:t>sağlayın ve maske verin.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COVID-19 </a:t>
            </a:r>
            <a:r>
              <a:rPr lang="tr-TR" dirty="0"/>
              <a:t>olduğundan şüphelenilen hastalarda, bekleme/ortak alanlarda veya </a:t>
            </a:r>
            <a:r>
              <a:rPr lang="tr-TR" dirty="0" err="1"/>
              <a:t>kohort</a:t>
            </a:r>
            <a:r>
              <a:rPr lang="tr-TR" dirty="0"/>
              <a:t> odalarında maske kullanılmasını sağlayın.</a:t>
            </a:r>
          </a:p>
          <a:p>
            <a:pPr>
              <a:lnSpc>
                <a:spcPct val="150000"/>
              </a:lnSpc>
            </a:pPr>
            <a:r>
              <a:rPr lang="tr-TR" dirty="0"/>
              <a:t>Özellikle solunum </a:t>
            </a:r>
            <a:r>
              <a:rPr lang="tr-TR" dirty="0" err="1"/>
              <a:t>sekresyonlarıyla</a:t>
            </a:r>
            <a:r>
              <a:rPr lang="tr-TR" dirty="0"/>
              <a:t> temas sonrası ve beş </a:t>
            </a:r>
            <a:r>
              <a:rPr lang="tr-TR" dirty="0" err="1"/>
              <a:t>endikasyonda</a:t>
            </a:r>
            <a:r>
              <a:rPr lang="tr-TR" dirty="0"/>
              <a:t> el hijyenini sağlayın.</a:t>
            </a:r>
          </a:p>
        </p:txBody>
      </p:sp>
    </p:spTree>
    <p:extLst>
      <p:ext uri="{BB962C8B-B14F-4D97-AF65-F5344CB8AC3E}">
        <p14:creationId xmlns:p14="http://schemas.microsoft.com/office/powerpoint/2010/main" val="253444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El Hijyeni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7800" y="2374900"/>
            <a:ext cx="6883400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Sağlık çalışanları,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Bir hastaya dokunmadan önce,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Herhangi bir temiz veya aseptik prosedür uygulanmadan önce,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Vücut sıvısına maruz kaldıktan sonra,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Bir hastaya dokunduktan sonra ve </a:t>
            </a:r>
            <a:r>
              <a:rPr lang="tr-TR" b="1" i="1" dirty="0">
                <a:solidFill>
                  <a:schemeClr val="tx1"/>
                </a:solidFill>
              </a:rPr>
              <a:t> </a:t>
            </a:r>
            <a:endParaRPr lang="tr-TR" dirty="0"/>
          </a:p>
          <a:p>
            <a:pPr lvl="1">
              <a:lnSpc>
                <a:spcPct val="150000"/>
              </a:lnSpc>
            </a:pPr>
            <a:r>
              <a:rPr lang="tr-TR" dirty="0"/>
              <a:t>Bir </a:t>
            </a:r>
            <a:r>
              <a:rPr lang="tr-TR" dirty="0" smtClean="0"/>
              <a:t>hastanın </a:t>
            </a:r>
            <a:r>
              <a:rPr lang="tr-TR" dirty="0"/>
              <a:t>çevresine dokunduktan sonra </a:t>
            </a:r>
            <a:r>
              <a:rPr lang="tr-TR" dirty="0">
                <a:solidFill>
                  <a:srgbClr val="FF0000"/>
                </a:solidFill>
              </a:rPr>
              <a:t>«</a:t>
            </a:r>
            <a:r>
              <a:rPr lang="tr-TR" b="1" i="1" dirty="0">
                <a:solidFill>
                  <a:srgbClr val="FF0000"/>
                </a:solidFill>
              </a:rPr>
              <a:t>DSÖ'nün </a:t>
            </a:r>
            <a:r>
              <a:rPr lang="tr-TR" b="1" i="1" dirty="0" smtClean="0">
                <a:solidFill>
                  <a:srgbClr val="FF0000"/>
                </a:solidFill>
              </a:rPr>
              <a:t>5 </a:t>
            </a:r>
            <a:r>
              <a:rPr lang="tr-TR" b="1" i="1" dirty="0" err="1" smtClean="0">
                <a:solidFill>
                  <a:srgbClr val="FF0000"/>
                </a:solidFill>
              </a:rPr>
              <a:t>Endikasyonda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>
                <a:solidFill>
                  <a:srgbClr val="FF0000"/>
                </a:solidFill>
              </a:rPr>
              <a:t>El Hijyeni» </a:t>
            </a:r>
            <a:r>
              <a:rPr lang="tr-TR" dirty="0" smtClean="0"/>
              <a:t>yaklaşımı </a:t>
            </a:r>
            <a:r>
              <a:rPr lang="tr-TR" dirty="0"/>
              <a:t>uygulamalıdır.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3959" t="22621" r="28854" b="2762"/>
          <a:stretch/>
        </p:blipFill>
        <p:spPr>
          <a:xfrm>
            <a:off x="7362020" y="2597150"/>
            <a:ext cx="4334581" cy="382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416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El Hijyeni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8854" t="22815" r="36875" b="9124"/>
          <a:stretch/>
        </p:blipFill>
        <p:spPr>
          <a:xfrm>
            <a:off x="1002554" y="1813914"/>
            <a:ext cx="10300446" cy="490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09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8438" t="19343" r="37917" b="13753"/>
          <a:stretch/>
        </p:blipFill>
        <p:spPr>
          <a:xfrm>
            <a:off x="1447054" y="444499"/>
            <a:ext cx="8865346" cy="62146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16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Kişisel Koruyucu Ekipman (KKE)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7800" y="2994025"/>
            <a:ext cx="6184900" cy="287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KKE'nin</a:t>
            </a:r>
            <a:r>
              <a:rPr lang="tr-TR" dirty="0"/>
              <a:t> rasyonel, doğru ve tutarlı kullanımı da patojenlerin yayılmasını azaltmaya yardımcı olur. 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KKE'nin</a:t>
            </a:r>
            <a:r>
              <a:rPr lang="tr-TR" dirty="0"/>
              <a:t> etkinliği büyük ölçüde yeterli ve düzenli tedariklere, yeterli personel eğitimine, uygun el hijyenine ve uygun insan davranışına bağlıdır.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996" t="13406" r="1773" b="970"/>
          <a:stretch/>
        </p:blipFill>
        <p:spPr>
          <a:xfrm>
            <a:off x="6549797" y="2425700"/>
            <a:ext cx="5172304" cy="400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08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r="1409"/>
          <a:stretch/>
        </p:blipFill>
        <p:spPr>
          <a:xfrm>
            <a:off x="927100" y="290579"/>
            <a:ext cx="9194799" cy="633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30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53" y="218805"/>
            <a:ext cx="9153347" cy="632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43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F279D6-ED25-4D3F-9479-8ABB21867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8D0B1B4-C487-47EF-B7D0-421066454C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214736A-03B2-4B91-B0AF-B21213F3B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Resim 2" descr="oda, saat içeren bir resim&#10;&#10;Açıklama otomatik olarak oluşturuldu">
            <a:extLst>
              <a:ext uri="{FF2B5EF4-FFF2-40B4-BE49-F238E27FC236}">
                <a16:creationId xmlns="" xmlns:a16="http://schemas.microsoft.com/office/drawing/2014/main" id="{7A42F692-34C3-49CE-AD6D-D8FDF07B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59" y="370224"/>
            <a:ext cx="6971568" cy="611755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4118E84C-C404-4536-A539-17B124CE3290}"/>
              </a:ext>
            </a:extLst>
          </p:cNvPr>
          <p:cNvSpPr txBox="1"/>
          <p:nvPr/>
        </p:nvSpPr>
        <p:spPr>
          <a:xfrm>
            <a:off x="3075709" y="3198166"/>
            <a:ext cx="58096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KORUYUCU EKİPMAN GİYME SIRASI</a:t>
            </a:r>
          </a:p>
        </p:txBody>
      </p:sp>
    </p:spTree>
    <p:extLst>
      <p:ext uri="{BB962C8B-B14F-4D97-AF65-F5344CB8AC3E}">
        <p14:creationId xmlns:p14="http://schemas.microsoft.com/office/powerpoint/2010/main" val="317400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F279D6-ED25-4D3F-9479-8ABB21867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8D0B1B4-C487-47EF-B7D0-421066454C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214736A-03B2-4B91-B0AF-B21213F3B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Resim 2" descr="kayak, kar, harita, tablo içeren bir resim&#10;&#10;Açıklama otomatik olarak oluşturuldu">
            <a:extLst>
              <a:ext uri="{FF2B5EF4-FFF2-40B4-BE49-F238E27FC236}">
                <a16:creationId xmlns="" xmlns:a16="http://schemas.microsoft.com/office/drawing/2014/main" id="{4FC05A1E-8EDF-4F9E-9A25-FA3408831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87" y="633860"/>
            <a:ext cx="8447152" cy="599747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A92D234B-07CD-4759-AF2D-71ADE3BA87DD}"/>
              </a:ext>
            </a:extLst>
          </p:cNvPr>
          <p:cNvSpPr txBox="1"/>
          <p:nvPr/>
        </p:nvSpPr>
        <p:spPr>
          <a:xfrm>
            <a:off x="3112655" y="3198166"/>
            <a:ext cx="58096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KORUYUCU EKİPMAN ÇIKARMA SIRASI</a:t>
            </a:r>
          </a:p>
        </p:txBody>
      </p:sp>
    </p:spTree>
    <p:extLst>
      <p:ext uri="{BB962C8B-B14F-4D97-AF65-F5344CB8AC3E}">
        <p14:creationId xmlns:p14="http://schemas.microsoft.com/office/powerpoint/2010/main" val="247037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Koronavirus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400" y="2565400"/>
            <a:ext cx="10490200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Tek zincirli, pozitif </a:t>
            </a:r>
            <a:r>
              <a:rPr lang="tr-TR" sz="2000" dirty="0" err="1"/>
              <a:t>polariteli</a:t>
            </a:r>
            <a:r>
              <a:rPr lang="tr-TR" sz="2000" dirty="0"/>
              <a:t>, zarflı RNA </a:t>
            </a:r>
            <a:r>
              <a:rPr lang="tr-TR" sz="2000" dirty="0" smtClean="0"/>
              <a:t>virüsü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SARS-</a:t>
            </a:r>
            <a:r>
              <a:rPr lang="tr-TR" sz="2000" dirty="0" err="1"/>
              <a:t>CoV</a:t>
            </a:r>
            <a:r>
              <a:rPr lang="tr-TR" sz="2000" dirty="0"/>
              <a:t> ve MERS-</a:t>
            </a:r>
            <a:r>
              <a:rPr lang="tr-TR" sz="2000" dirty="0" err="1"/>
              <a:t>CoV</a:t>
            </a:r>
            <a:r>
              <a:rPr lang="tr-TR" sz="2000" dirty="0"/>
              <a:t> da aynı aile içinde yer almakta olup ciddi solunum yetmezliği </a:t>
            </a:r>
            <a:r>
              <a:rPr lang="tr-TR" sz="2000" dirty="0" smtClean="0"/>
              <a:t>oluşturan </a:t>
            </a:r>
            <a:r>
              <a:rPr lang="tr-TR" sz="2000" dirty="0"/>
              <a:t>bir </a:t>
            </a:r>
            <a:r>
              <a:rPr lang="tr-TR" sz="2000" dirty="0" smtClean="0"/>
              <a:t>virüs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60401" y="4633019"/>
            <a:ext cx="7670800" cy="134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b="1" i="1" dirty="0"/>
              <a:t>Yeni </a:t>
            </a:r>
            <a:r>
              <a:rPr lang="tr-TR" sz="2400" b="1" i="1" dirty="0" err="1"/>
              <a:t>koronavirüsün</a:t>
            </a:r>
            <a:r>
              <a:rPr lang="tr-TR" sz="2400" b="1" i="1" dirty="0"/>
              <a:t> bilimsel ismi </a:t>
            </a:r>
            <a:r>
              <a:rPr lang="tr-TR" sz="2400" dirty="0"/>
              <a:t>→ </a:t>
            </a:r>
            <a:r>
              <a:rPr lang="tr-TR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SARS-CoV-2 </a:t>
            </a:r>
          </a:p>
          <a:p>
            <a:pPr>
              <a:lnSpc>
                <a:spcPct val="150000"/>
              </a:lnSpc>
            </a:pPr>
            <a:r>
              <a:rPr lang="tr-TR" sz="2400" b="1" i="1" dirty="0"/>
              <a:t>Yaptığı hastalığın ismi </a:t>
            </a:r>
            <a:r>
              <a:rPr lang="tr-TR" sz="2400" dirty="0"/>
              <a:t>→ </a:t>
            </a:r>
            <a:r>
              <a:rPr lang="tr-TR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COVID-19</a:t>
            </a:r>
          </a:p>
        </p:txBody>
      </p:sp>
      <p:pic>
        <p:nvPicPr>
          <p:cNvPr id="1028" name="Picture 4" descr="Ученые из РФ расшифровали полный геном коронавируса | В Росси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691" r="21293" b="5344"/>
          <a:stretch/>
        </p:blipFill>
        <p:spPr bwMode="auto">
          <a:xfrm>
            <a:off x="8885982" y="4042292"/>
            <a:ext cx="2620217" cy="2527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4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N95/FFP2 veya FFP3 Maskenin Kullanımı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801" y="2514600"/>
            <a:ext cx="7061200" cy="3898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N95/FFP2 olarak bilinen ve tüm burun ve ağız çevresini kapatan maskeler, ise virüs partiküllerine karşı aktif bir koruma sağlar ve maske uzun süreli </a:t>
            </a:r>
            <a:r>
              <a:rPr lang="tr-TR" sz="2000" i="1" dirty="0">
                <a:solidFill>
                  <a:srgbClr val="FF0000"/>
                </a:solidFill>
              </a:rPr>
              <a:t>(aktif kullanımda 4 saat kadar)</a:t>
            </a:r>
            <a:r>
              <a:rPr lang="tr-TR" sz="2000" i="1" dirty="0"/>
              <a:t> </a:t>
            </a:r>
            <a:r>
              <a:rPr lang="tr-TR" sz="2000" dirty="0" smtClean="0"/>
              <a:t>kullanılabilir.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Tedarik sıkıntısı yaşanabileceği göz önünde bulundurularak, ihtiyaç halinde her daim temin edilebilmesi için bu maskelerin gereksiz ve yanlış kullanımından kaçınılmalıdır.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49" y="2381250"/>
            <a:ext cx="432023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865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Çevre Temizliği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3600" y="2603500"/>
            <a:ext cx="10490200" cy="341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Çevresel temizlik ve dezenfeksiyon prosedürlerinin tutarlı ve doğru bir şekilde takip edilmesini sağlamak önemlidir. </a:t>
            </a:r>
          </a:p>
          <a:p>
            <a:pPr>
              <a:lnSpc>
                <a:spcPct val="150000"/>
              </a:lnSpc>
            </a:pPr>
            <a:r>
              <a:rPr lang="tr-TR" dirty="0"/>
              <a:t>Çevre yüzeylerinin su ve deterjanla iyice temizlenmesi ve yaygın olarak kullanılan hastane seviyesinde dezenfektanların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i="1" dirty="0">
                <a:solidFill>
                  <a:srgbClr val="FF0000"/>
                </a:solidFill>
              </a:rPr>
              <a:t>sodyum </a:t>
            </a:r>
            <a:r>
              <a:rPr lang="tr-TR" i="1" dirty="0" err="1">
                <a:solidFill>
                  <a:srgbClr val="FF0000"/>
                </a:solidFill>
              </a:rPr>
              <a:t>hipoklorit</a:t>
            </a:r>
            <a:r>
              <a:rPr lang="tr-TR" i="1" dirty="0">
                <a:solidFill>
                  <a:srgbClr val="FF0000"/>
                </a:solidFill>
              </a:rPr>
              <a:t> gibi) </a:t>
            </a:r>
            <a:r>
              <a:rPr lang="tr-TR" dirty="0"/>
              <a:t>uygulanması etkili ve yeterli prosedürlerdir. </a:t>
            </a:r>
          </a:p>
          <a:p>
            <a:pPr>
              <a:lnSpc>
                <a:spcPct val="150000"/>
              </a:lnSpc>
            </a:pPr>
            <a:r>
              <a:rPr lang="tr-TR" dirty="0"/>
              <a:t>Tıbbi cihaz ve ekipmanlar, çamaşırhane, yemek servisi gereçleri ve tıbbi atıklar güvenli rutin prosedürlere göre yönetilmelidir.</a:t>
            </a:r>
          </a:p>
        </p:txBody>
      </p:sp>
    </p:spTree>
    <p:extLst>
      <p:ext uri="{BB962C8B-B14F-4D97-AF65-F5344CB8AC3E}">
        <p14:creationId xmlns:p14="http://schemas.microsoft.com/office/powerpoint/2010/main" val="4270427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Temas ve Damlacık İzolasyonu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2387600"/>
            <a:ext cx="11188700" cy="4076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i="1" dirty="0"/>
              <a:t>Standart önlemleri kullanmaya ek olarak</a:t>
            </a:r>
            <a:r>
              <a:rPr lang="tr-TR" dirty="0"/>
              <a:t>, tüm bireyler şüpheli veya konfirme edilmiş COVID-19 hastalarının odasına girmeden önce </a:t>
            </a:r>
            <a:r>
              <a:rPr lang="tr-TR" b="1" i="1" dirty="0"/>
              <a:t>temas ve damlacık önlemlerini </a:t>
            </a:r>
            <a:r>
              <a:rPr lang="tr-TR" dirty="0"/>
              <a:t>kullanmalıdır.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Hastalar yeterince havalandırılan tek kişilik odalara yerleştirilmelidir. </a:t>
            </a:r>
          </a:p>
          <a:p>
            <a:pPr>
              <a:lnSpc>
                <a:spcPct val="150000"/>
              </a:lnSpc>
            </a:pPr>
            <a:r>
              <a:rPr lang="tr-TR" dirty="0"/>
              <a:t>Tek kişilik odalar bulunmadığında, COVID-19 olduğundan şüphelenilen hastalar </a:t>
            </a:r>
            <a:r>
              <a:rPr lang="tr-TR" dirty="0" err="1"/>
              <a:t>kohortlanmalıdır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</a:pPr>
            <a:r>
              <a:rPr lang="tr-TR" dirty="0"/>
              <a:t>COVID-19 şüpheli veya konfirme edilmesine bakılmaksızın tüm hastaların yatakları en az 1 metre arayla yerleştirilmelidir.</a:t>
            </a:r>
          </a:p>
          <a:p>
            <a:pPr>
              <a:lnSpc>
                <a:spcPct val="150000"/>
              </a:lnSpc>
            </a:pPr>
            <a:r>
              <a:rPr lang="tr-TR" dirty="0"/>
              <a:t>Hasta odasına girildiğinde mutlaka hastanın cerrahi maskesini takması konusunda eğitim verilmelidir.</a:t>
            </a:r>
          </a:p>
        </p:txBody>
      </p:sp>
    </p:spTree>
    <p:extLst>
      <p:ext uri="{BB962C8B-B14F-4D97-AF65-F5344CB8AC3E}">
        <p14:creationId xmlns:p14="http://schemas.microsoft.com/office/powerpoint/2010/main" val="314825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Temas ve Damlacık İzolasyonu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2603500"/>
            <a:ext cx="11303000" cy="34163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Bulaşma riskini azaltmak için şüpheli veya konfirme edilmiş vakalara </a:t>
            </a:r>
            <a:r>
              <a:rPr lang="tr-TR" b="1" dirty="0"/>
              <a:t>bakacak sağlık bakım personeli ayrı olacak şekilde </a:t>
            </a:r>
            <a:r>
              <a:rPr lang="tr-TR" dirty="0"/>
              <a:t>atanmalıdır.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Cerrahi  maske kullanılmalı.</a:t>
            </a:r>
          </a:p>
          <a:p>
            <a:pPr>
              <a:lnSpc>
                <a:spcPct val="150000"/>
              </a:lnSpc>
            </a:pPr>
            <a:r>
              <a:rPr lang="tr-TR" dirty="0"/>
              <a:t>Mukoza zarının </a:t>
            </a:r>
            <a:r>
              <a:rPr lang="tr-TR" dirty="0" err="1"/>
              <a:t>kontaminasyonu</a:t>
            </a:r>
            <a:r>
              <a:rPr lang="tr-TR" dirty="0"/>
              <a:t> nu önlemek için göz koruması </a:t>
            </a:r>
            <a:r>
              <a:rPr lang="tr-TR" i="1" dirty="0">
                <a:solidFill>
                  <a:srgbClr val="FF0000"/>
                </a:solidFill>
              </a:rPr>
              <a:t>(gözlük) </a:t>
            </a:r>
            <a:r>
              <a:rPr lang="tr-TR" dirty="0"/>
              <a:t>veya yüz koruması </a:t>
            </a:r>
            <a:r>
              <a:rPr lang="tr-TR" i="1" dirty="0">
                <a:solidFill>
                  <a:srgbClr val="FF0000"/>
                </a:solidFill>
              </a:rPr>
              <a:t>(</a:t>
            </a:r>
            <a:r>
              <a:rPr lang="tr-TR" i="1" dirty="0" smtClean="0">
                <a:solidFill>
                  <a:srgbClr val="FF0000"/>
                </a:solidFill>
              </a:rPr>
              <a:t>siperlik, </a:t>
            </a:r>
            <a:r>
              <a:rPr lang="tr-TR" i="1" dirty="0" err="1" smtClean="0">
                <a:solidFill>
                  <a:srgbClr val="FF0000"/>
                </a:solidFill>
              </a:rPr>
              <a:t>helmet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>
                <a:solidFill>
                  <a:srgbClr val="FF0000"/>
                </a:solidFill>
              </a:rPr>
              <a:t>kask vb</a:t>
            </a:r>
            <a:r>
              <a:rPr lang="tr-TR" i="1" dirty="0" smtClean="0">
                <a:solidFill>
                  <a:srgbClr val="FF0000"/>
                </a:solidFill>
              </a:rPr>
              <a:t>. </a:t>
            </a:r>
            <a:r>
              <a:rPr lang="tr-TR" i="1" dirty="0">
                <a:solidFill>
                  <a:srgbClr val="FF0000"/>
                </a:solidFill>
              </a:rPr>
              <a:t>) </a:t>
            </a:r>
            <a:r>
              <a:rPr lang="tr-TR" dirty="0"/>
              <a:t>kullanmalıdır.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Temiz, steril olmayan, uzun kollu önlük giymelidir.</a:t>
            </a:r>
          </a:p>
          <a:p>
            <a:pPr>
              <a:lnSpc>
                <a:spcPct val="150000"/>
              </a:lnSpc>
            </a:pPr>
            <a:r>
              <a:rPr lang="tr-TR" b="1" u="sng" dirty="0"/>
              <a:t>Çift eldiven </a:t>
            </a:r>
            <a:r>
              <a:rPr lang="tr-TR" dirty="0"/>
              <a:t>kullanılmalıdır.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7478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Temas ve Damlacık İzolasyonu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7700" y="2413000"/>
            <a:ext cx="108331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Bot, tulum ve önlük kullanımı rutin bakım sırasında gerekli değildir.</a:t>
            </a:r>
          </a:p>
          <a:p>
            <a:pPr>
              <a:lnSpc>
                <a:spcPct val="150000"/>
              </a:lnSpc>
            </a:pPr>
            <a:r>
              <a:rPr lang="tr-TR" dirty="0"/>
              <a:t>Hasta bakımından sonra, tüm </a:t>
            </a:r>
            <a:r>
              <a:rPr lang="tr-TR" dirty="0" err="1"/>
              <a:t>KKE'lerin</a:t>
            </a:r>
            <a:r>
              <a:rPr lang="tr-TR" dirty="0"/>
              <a:t> uygun şekilde çıkarılması ve atılması ve el hijyeni yapılmalıdır. </a:t>
            </a:r>
          </a:p>
          <a:p>
            <a:pPr lvl="1">
              <a:lnSpc>
                <a:spcPct val="150000"/>
              </a:lnSpc>
            </a:pPr>
            <a:r>
              <a:rPr lang="tr-TR" i="1" dirty="0"/>
              <a:t>Farklı bir hastaya bakım verildiğinde yeni bir KKE seti gereklidir.</a:t>
            </a:r>
          </a:p>
          <a:p>
            <a:pPr>
              <a:lnSpc>
                <a:spcPct val="150000"/>
              </a:lnSpc>
            </a:pPr>
            <a:r>
              <a:rPr lang="tr-TR" dirty="0"/>
              <a:t>Ekipman tek kullanımlık veya özel ekipman olmalıdır </a:t>
            </a:r>
            <a:r>
              <a:rPr lang="tr-TR" i="1" dirty="0">
                <a:solidFill>
                  <a:srgbClr val="FF0000"/>
                </a:solidFill>
              </a:rPr>
              <a:t>(örneğin stetoskoplar, tansiyon manşetleri ve termometreler)</a:t>
            </a:r>
            <a:r>
              <a:rPr lang="tr-TR" dirty="0"/>
              <a:t>. </a:t>
            </a:r>
          </a:p>
          <a:p>
            <a:pPr lvl="1">
              <a:lnSpc>
                <a:spcPct val="150000"/>
              </a:lnSpc>
            </a:pPr>
            <a:r>
              <a:rPr lang="tr-TR" i="1" dirty="0"/>
              <a:t>Ekipmanın hastalar arasında paylaşılması gerekiyorsa, her bir hasta için kullanım arasında temizleyin ve dezenfekte edin </a:t>
            </a:r>
            <a:r>
              <a:rPr lang="tr-TR" i="1" dirty="0">
                <a:solidFill>
                  <a:srgbClr val="FF0000"/>
                </a:solidFill>
              </a:rPr>
              <a:t>(</a:t>
            </a:r>
            <a:r>
              <a:rPr lang="tr-TR" i="1" dirty="0" err="1">
                <a:solidFill>
                  <a:srgbClr val="FF0000"/>
                </a:solidFill>
              </a:rPr>
              <a:t>örn</a:t>
            </a:r>
            <a:r>
              <a:rPr lang="tr-TR" i="1" dirty="0">
                <a:solidFill>
                  <a:srgbClr val="FF0000"/>
                </a:solidFill>
              </a:rPr>
              <a:t>.% 70 etil alkol kullanarak)</a:t>
            </a:r>
          </a:p>
        </p:txBody>
      </p:sp>
    </p:spTree>
    <p:extLst>
      <p:ext uri="{BB962C8B-B14F-4D97-AF65-F5344CB8AC3E}">
        <p14:creationId xmlns:p14="http://schemas.microsoft.com/office/powerpoint/2010/main" val="1414342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Temas ve Damlacık İzolasyonu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4500" y="2438400"/>
            <a:ext cx="11252200" cy="398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Kontamine</a:t>
            </a:r>
            <a:r>
              <a:rPr lang="tr-TR" dirty="0"/>
              <a:t> eldivenle veya çıplak ellerle gözlere, buruna veya ağzına dokunmaktan kaçınmaları gerekir.</a:t>
            </a:r>
          </a:p>
          <a:p>
            <a:pPr>
              <a:lnSpc>
                <a:spcPct val="150000"/>
              </a:lnSpc>
            </a:pPr>
            <a:r>
              <a:rPr lang="tr-TR" dirty="0"/>
              <a:t>Tıbbi olarak gerekli olmadıkça hastaları odalarından veya bölgelerinden uzaklaştırılmamalıdır. </a:t>
            </a:r>
          </a:p>
          <a:p>
            <a:pPr>
              <a:lnSpc>
                <a:spcPct val="150000"/>
              </a:lnSpc>
            </a:pPr>
            <a:r>
              <a:rPr lang="tr-TR" dirty="0"/>
              <a:t>Özel taşınabilir X-ray cihazları veya diğer özel teşhis ekipmanlarını kullanılmalıdır. </a:t>
            </a:r>
          </a:p>
          <a:p>
            <a:pPr>
              <a:lnSpc>
                <a:spcPct val="150000"/>
              </a:lnSpc>
            </a:pPr>
            <a:r>
              <a:rPr lang="tr-TR" dirty="0"/>
              <a:t>Hasta </a:t>
            </a:r>
            <a:r>
              <a:rPr lang="tr-TR" dirty="0" smtClean="0"/>
              <a:t>transferinde; </a:t>
            </a:r>
            <a:r>
              <a:rPr lang="tr-TR" dirty="0"/>
              <a:t>belirlenmiş </a:t>
            </a:r>
            <a:r>
              <a:rPr lang="tr-TR" b="1" u="sng" dirty="0"/>
              <a:t>transfer yolunu kullanılmalı  </a:t>
            </a:r>
            <a:r>
              <a:rPr lang="tr-TR" dirty="0"/>
              <a:t>hastanın cerrahi  maske takması sağlanmalıdır.  Transferi yapanların el hijyeni ve açıklandığı şekilde uygun KKE kullandıkları kontrol edilmelidir.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647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Temas ve Damlacık İzolasyonu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500" y="2527300"/>
            <a:ext cx="112522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Transferi  yapılan alanda , hastanın gelmesinden önce olabildiğince erken bir zamanda gerekli önlemler alınmalıdır.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Hastanın temas ettiği yüzeyleri rutin olarak temizlenmeli  ve dezenfekte edilmelidir.</a:t>
            </a:r>
          </a:p>
          <a:p>
            <a:pPr>
              <a:lnSpc>
                <a:spcPct val="150000"/>
              </a:lnSpc>
            </a:pPr>
            <a:r>
              <a:rPr lang="tr-TR" dirty="0"/>
              <a:t>Hastaya ziyaretçi kabul edilmemelidir.</a:t>
            </a:r>
          </a:p>
        </p:txBody>
      </p:sp>
    </p:spTree>
    <p:extLst>
      <p:ext uri="{BB962C8B-B14F-4D97-AF65-F5344CB8AC3E}">
        <p14:creationId xmlns:p14="http://schemas.microsoft.com/office/powerpoint/2010/main" val="58559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Solunum İzolasyonu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355600" y="2463800"/>
            <a:ext cx="6985000" cy="429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Kesin/olası COVID-19 olgularında damlacık/</a:t>
            </a:r>
            <a:r>
              <a:rPr lang="tr-TR" dirty="0" err="1"/>
              <a:t>areosolizasyona</a:t>
            </a:r>
            <a:r>
              <a:rPr lang="tr-TR" dirty="0"/>
              <a:t> neden olan işlemler </a:t>
            </a:r>
            <a:r>
              <a:rPr lang="tr-TR" i="1" dirty="0">
                <a:solidFill>
                  <a:srgbClr val="FF0000"/>
                </a:solidFill>
              </a:rPr>
              <a:t>(</a:t>
            </a:r>
            <a:r>
              <a:rPr lang="tr-TR" i="1" dirty="0" err="1">
                <a:solidFill>
                  <a:srgbClr val="FF0000"/>
                </a:solidFill>
              </a:rPr>
              <a:t>aspirasyon</a:t>
            </a:r>
            <a:r>
              <a:rPr lang="tr-TR" i="1" dirty="0">
                <a:solidFill>
                  <a:srgbClr val="FF0000"/>
                </a:solidFill>
              </a:rPr>
              <a:t>, </a:t>
            </a:r>
            <a:r>
              <a:rPr lang="tr-TR" i="1" dirty="0" err="1">
                <a:solidFill>
                  <a:srgbClr val="FF0000"/>
                </a:solidFill>
              </a:rPr>
              <a:t>bronkoskopi</a:t>
            </a:r>
            <a:r>
              <a:rPr lang="tr-TR" i="1" dirty="0">
                <a:solidFill>
                  <a:srgbClr val="FF0000"/>
                </a:solidFill>
              </a:rPr>
              <a:t> ve </a:t>
            </a:r>
            <a:r>
              <a:rPr lang="tr-TR" i="1" dirty="0" err="1">
                <a:solidFill>
                  <a:srgbClr val="FF0000"/>
                </a:solidFill>
              </a:rPr>
              <a:t>bronkoskopik</a:t>
            </a:r>
            <a:r>
              <a:rPr lang="tr-TR" i="1" dirty="0">
                <a:solidFill>
                  <a:srgbClr val="FF0000"/>
                </a:solidFill>
              </a:rPr>
              <a:t> işlemler, </a:t>
            </a:r>
            <a:r>
              <a:rPr lang="tr-TR" i="1" dirty="0" err="1">
                <a:solidFill>
                  <a:srgbClr val="FF0000"/>
                </a:solidFill>
              </a:rPr>
              <a:t>entubasyon</a:t>
            </a:r>
            <a:r>
              <a:rPr lang="tr-TR" i="1" dirty="0">
                <a:solidFill>
                  <a:srgbClr val="FF0000"/>
                </a:solidFill>
              </a:rPr>
              <a:t>, solunum yolu numunesi alınması)</a:t>
            </a:r>
            <a:r>
              <a:rPr lang="tr-TR" dirty="0"/>
              <a:t> sırasında N95 maske kullanılmalıdır.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Olgu </a:t>
            </a:r>
            <a:r>
              <a:rPr lang="tr-TR" dirty="0" err="1"/>
              <a:t>noninvaziv</a:t>
            </a:r>
            <a:r>
              <a:rPr lang="tr-TR" dirty="0"/>
              <a:t> veya </a:t>
            </a:r>
            <a:r>
              <a:rPr lang="tr-TR" dirty="0" err="1"/>
              <a:t>invaziv</a:t>
            </a:r>
            <a:r>
              <a:rPr lang="tr-TR" dirty="0"/>
              <a:t> solunum desteği tedavisi altında ise solunum izolasyon önlemlerine uyulmalı ve odaya girişlerde tıbbi maske yerine N95 maske </a:t>
            </a:r>
            <a:r>
              <a:rPr lang="tr-TR" dirty="0" smtClean="0"/>
              <a:t>kullanılmalıdır.</a:t>
            </a:r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849" y="2305050"/>
            <a:ext cx="432023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58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Tesis Güvenliği ve Yönetimi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600" y="2603500"/>
            <a:ext cx="10845800" cy="341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Temizlik ve dezenfeksiyon prosedürlerinin tutarlı ve doğru bir şekilde uygulandığından emin olun. </a:t>
            </a:r>
          </a:p>
          <a:p>
            <a:pPr>
              <a:lnSpc>
                <a:spcPct val="150000"/>
              </a:lnSpc>
            </a:pPr>
            <a:r>
              <a:rPr lang="tr-TR" dirty="0"/>
              <a:t>Çevre yüzeylerinin su ve deterjanla temizlenmesi ve yaygın olarak kullanılan hastane dezenfektanlarının </a:t>
            </a:r>
            <a:r>
              <a:rPr lang="tr-TR" i="1" dirty="0">
                <a:solidFill>
                  <a:srgbClr val="FF0000"/>
                </a:solidFill>
              </a:rPr>
              <a:t>(sodyum </a:t>
            </a:r>
            <a:r>
              <a:rPr lang="tr-TR" i="1" dirty="0" err="1">
                <a:solidFill>
                  <a:srgbClr val="FF0000"/>
                </a:solidFill>
              </a:rPr>
              <a:t>hipoklorit</a:t>
            </a:r>
            <a:r>
              <a:rPr lang="tr-TR" i="1" dirty="0">
                <a:solidFill>
                  <a:srgbClr val="FF0000"/>
                </a:solidFill>
              </a:rPr>
              <a:t> gibi) </a:t>
            </a:r>
            <a:r>
              <a:rPr lang="tr-TR" dirty="0"/>
              <a:t>uygulanması etkili ve yeterlidir. </a:t>
            </a:r>
          </a:p>
          <a:p>
            <a:pPr>
              <a:lnSpc>
                <a:spcPct val="150000"/>
              </a:lnSpc>
            </a:pPr>
            <a:r>
              <a:rPr lang="tr-TR" dirty="0"/>
              <a:t>Çamaşırları, yemek servis gereçlerini ve tıbbi atıkları güvenli rutin prosedürlere uygun olarak yönetin.</a:t>
            </a:r>
          </a:p>
        </p:txBody>
      </p:sp>
    </p:spTree>
    <p:extLst>
      <p:ext uri="{BB962C8B-B14F-4D97-AF65-F5344CB8AC3E}">
        <p14:creationId xmlns:p14="http://schemas.microsoft.com/office/powerpoint/2010/main" val="1625455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chemeClr val="bg1"/>
                </a:solidFill>
                <a:ea typeface="Times New Roman" panose="02020603050405020304" pitchFamily="18" charset="0"/>
              </a:rPr>
              <a:t>Yüzey temizliği ve dezenfeksiyonu için önerilen </a:t>
            </a:r>
            <a:r>
              <a:rPr lang="tr-TR" sz="3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ürünler </a:t>
            </a:r>
            <a:r>
              <a:rPr lang="tr-TR" sz="3200" b="1" dirty="0">
                <a:solidFill>
                  <a:schemeClr val="bg1"/>
                </a:solidFill>
                <a:ea typeface="Times New Roman" panose="02020603050405020304" pitchFamily="18" charset="0"/>
              </a:rPr>
              <a:t>ve </a:t>
            </a:r>
            <a:r>
              <a:rPr lang="tr-TR" sz="3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özellikleri</a:t>
            </a:r>
            <a:endParaRPr lang="tr-TR" sz="3200" b="1" dirty="0"/>
          </a:p>
        </p:txBody>
      </p:sp>
      <p:pic>
        <p:nvPicPr>
          <p:cNvPr id="3" name="İçerik Yer Tutucusu 2"/>
          <p:cNvPicPr>
            <a:picLocks noChangeAspect="1"/>
          </p:cNvPicPr>
          <p:nvPr/>
        </p:nvPicPr>
        <p:blipFill rotWithShape="1">
          <a:blip r:embed="rId2"/>
          <a:srcRect l="20124" t="17464" r="21210" b="13696"/>
          <a:stretch/>
        </p:blipFill>
        <p:spPr>
          <a:xfrm>
            <a:off x="1154954" y="1929062"/>
            <a:ext cx="9525000" cy="4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13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Yeni </a:t>
            </a:r>
            <a:r>
              <a:rPr lang="tr-TR" b="1" dirty="0" err="1"/>
              <a:t>Coronavirus</a:t>
            </a:r>
            <a:r>
              <a:rPr lang="tr-TR" b="1" dirty="0"/>
              <a:t> (SARS-CoV-2 )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900" y="2603500"/>
            <a:ext cx="9715500" cy="3416300"/>
          </a:xfrm>
        </p:spPr>
        <p:txBody>
          <a:bodyPr>
            <a:normAutofit/>
          </a:bodyPr>
          <a:lstStyle/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cs typeface="Arial" panose="020B0604020202020204" pitchFamily="34" charset="0"/>
              </a:rPr>
              <a:t>Beta-</a:t>
            </a:r>
            <a:r>
              <a:rPr lang="tr-TR" sz="2000" dirty="0" err="1">
                <a:cs typeface="Arial" panose="020B0604020202020204" pitchFamily="34" charset="0"/>
              </a:rPr>
              <a:t>coronavirus</a:t>
            </a:r>
            <a:r>
              <a:rPr lang="tr-TR" sz="2000" dirty="0">
                <a:cs typeface="Arial" panose="020B0604020202020204" pitchFamily="34" charset="0"/>
              </a:rPr>
              <a:t> ailesi içinde: SARS-</a:t>
            </a:r>
            <a:r>
              <a:rPr lang="tr-TR" sz="2000" dirty="0" err="1">
                <a:cs typeface="Arial" panose="020B0604020202020204" pitchFamily="34" charset="0"/>
              </a:rPr>
              <a:t>CoV</a:t>
            </a:r>
            <a:r>
              <a:rPr lang="tr-TR" sz="2000" dirty="0">
                <a:cs typeface="Arial" panose="020B0604020202020204" pitchFamily="34" charset="0"/>
              </a:rPr>
              <a:t> ve MERS-</a:t>
            </a:r>
            <a:r>
              <a:rPr lang="tr-TR" sz="2000" dirty="0" err="1">
                <a:cs typeface="Arial" panose="020B0604020202020204" pitchFamily="34" charset="0"/>
              </a:rPr>
              <a:t>CoV</a:t>
            </a:r>
            <a:r>
              <a:rPr lang="tr-TR" sz="2000" dirty="0">
                <a:cs typeface="Arial" panose="020B0604020202020204" pitchFamily="34" charset="0"/>
              </a:rPr>
              <a:t> da aynı aile içinde </a:t>
            </a:r>
          </a:p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cs typeface="Arial" panose="020B0604020202020204" pitchFamily="34" charset="0"/>
              </a:rPr>
              <a:t>Fatalite hızı </a:t>
            </a:r>
          </a:p>
          <a:p>
            <a:pPr marL="616050" lvl="2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i="1" dirty="0">
                <a:cs typeface="Arial" panose="020B0604020202020204" pitchFamily="34" charset="0"/>
              </a:rPr>
              <a:t>SARS salgınında %11</a:t>
            </a:r>
          </a:p>
          <a:p>
            <a:pPr marL="616050" lvl="2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i="1" dirty="0">
                <a:cs typeface="Arial" panose="020B0604020202020204" pitchFamily="34" charset="0"/>
              </a:rPr>
              <a:t>MERS-</a:t>
            </a:r>
            <a:r>
              <a:rPr lang="tr-TR" sz="2000" i="1" dirty="0" err="1">
                <a:cs typeface="Arial" panose="020B0604020202020204" pitchFamily="34" charset="0"/>
              </a:rPr>
              <a:t>CoV’da</a:t>
            </a:r>
            <a:r>
              <a:rPr lang="tr-TR" sz="2000" i="1" dirty="0">
                <a:cs typeface="Arial" panose="020B0604020202020204" pitchFamily="34" charset="0"/>
              </a:rPr>
              <a:t> %35-50 </a:t>
            </a:r>
          </a:p>
          <a:p>
            <a:pPr marL="616050" lvl="2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cs typeface="Arial" panose="020B0604020202020204" pitchFamily="34" charset="0"/>
              </a:rPr>
              <a:t>SARS-CoV-2</a:t>
            </a:r>
            <a:r>
              <a:rPr lang="tr-TR" sz="2000" i="1" dirty="0">
                <a:cs typeface="Arial" panose="020B0604020202020204" pitchFamily="34" charset="0"/>
              </a:rPr>
              <a:t>’de %3,8 (eldeki verilere göre)</a:t>
            </a:r>
            <a:endParaRPr lang="tr-TR" sz="2000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3495675"/>
            <a:ext cx="381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339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8754" y="795868"/>
            <a:ext cx="8761413" cy="706964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ea typeface="Times New Roman" panose="02020603050405020304" pitchFamily="18" charset="0"/>
              </a:rPr>
              <a:t>Yüzey temizliği ve dezenfeksiyonu için önerilen ürünler ve özellikleri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ea typeface="Times New Roman" panose="02020603050405020304" pitchFamily="18" charset="0"/>
              </a:rPr>
              <a:t>Yüzey temizliği ve dezenfeksiyonu için önerilen ürünler ve özellikleri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233" t="21875" r="22090" b="10733"/>
          <a:stretch/>
        </p:blipFill>
        <p:spPr>
          <a:xfrm>
            <a:off x="1495819" y="1993374"/>
            <a:ext cx="9200362" cy="475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02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808568"/>
            <a:ext cx="8761413" cy="706964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ea typeface="Times New Roman" panose="02020603050405020304" pitchFamily="18" charset="0"/>
              </a:rPr>
              <a:t>Yüzey temizliği ve dezenfeksiyonu için önerilen ürünler ve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8968" t="31839" r="21911" b="21622"/>
          <a:stretch/>
        </p:blipFill>
        <p:spPr>
          <a:xfrm>
            <a:off x="862328" y="2129544"/>
            <a:ext cx="10457320" cy="462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87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1200" y="973668"/>
            <a:ext cx="10248900" cy="706964"/>
          </a:xfrm>
        </p:spPr>
        <p:txBody>
          <a:bodyPr/>
          <a:lstStyle/>
          <a:p>
            <a:r>
              <a:rPr lang="tr-TR" sz="2800" b="1" dirty="0"/>
              <a:t>COVID-19 Olduğundan Şüphelenilen Hastalardan Laboratuvar Örneklerinin Toplanması ve Kullanılması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0" y="2603500"/>
            <a:ext cx="11150600" cy="34163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/>
              <a:t>Şüpheli/Kesin Vakalardan Numune Alan Kişi;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COVID-19 </a:t>
            </a:r>
            <a:r>
              <a:rPr lang="tr-TR" dirty="0"/>
              <a:t>testi </a:t>
            </a:r>
            <a:r>
              <a:rPr lang="tr-TR" dirty="0" err="1"/>
              <a:t>sürüntü</a:t>
            </a:r>
            <a:r>
              <a:rPr lang="tr-TR" dirty="0"/>
              <a:t> </a:t>
            </a:r>
            <a:r>
              <a:rPr lang="tr-TR" dirty="0" err="1"/>
              <a:t>swabı</a:t>
            </a:r>
            <a:r>
              <a:rPr lang="tr-TR" dirty="0"/>
              <a:t> ve tüpü örnek alınmadan önce ve sonrasında dik bir şekilde ve buzdolabında soğuk zincirde </a:t>
            </a:r>
            <a:r>
              <a:rPr lang="tr-TR" i="1" dirty="0">
                <a:solidFill>
                  <a:srgbClr val="FF0000"/>
                </a:solidFill>
              </a:rPr>
              <a:t>(2-8 derece arasında) </a:t>
            </a:r>
            <a:r>
              <a:rPr lang="tr-TR" dirty="0"/>
              <a:t>muhafaza edilmesi gerekmektedir.</a:t>
            </a:r>
          </a:p>
          <a:p>
            <a:pPr>
              <a:lnSpc>
                <a:spcPct val="150000"/>
              </a:lnSpc>
            </a:pPr>
            <a:r>
              <a:rPr lang="tr-TR" dirty="0"/>
              <a:t>Tek kullanımlık önlük ya da tulum, N95/FFP2 maske, gözlük ya da göz koruyucu veya  kask, çift eldiven kullanmalıdır.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Eldiven giymeden önce ve sonra mutlaka el hijyeni sağlanmalıdır.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Örnek alacak kişi hastanın karşısında değil, yanında durarak örneği almalıdır.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75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48146"/>
            <a:ext cx="9982200" cy="819397"/>
          </a:xfrm>
        </p:spPr>
        <p:txBody>
          <a:bodyPr/>
          <a:lstStyle/>
          <a:p>
            <a:r>
              <a:rPr lang="tr-TR" sz="2800" b="1" dirty="0"/>
              <a:t>COVID-19 Olduğundan Şüphelenilen Hastalardan Laboratuvar Örneklerinin Toplanması ve Kullanılması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038" y="2463060"/>
            <a:ext cx="6852062" cy="42756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500" dirty="0"/>
              <a:t>Önce resimde görülen bölgeden boğaz </a:t>
            </a:r>
            <a:r>
              <a:rPr lang="tr-TR" sz="1500" dirty="0" err="1"/>
              <a:t>sürüntüsü</a:t>
            </a:r>
            <a:r>
              <a:rPr lang="tr-TR" sz="1500" dirty="0"/>
              <a:t> </a:t>
            </a:r>
            <a:r>
              <a:rPr lang="tr-TR" sz="1500" i="1" dirty="0"/>
              <a:t>(</a:t>
            </a:r>
            <a:r>
              <a:rPr lang="tr-TR" sz="1500" i="1" dirty="0" err="1"/>
              <a:t>uvula</a:t>
            </a:r>
            <a:r>
              <a:rPr lang="tr-TR" sz="1500" i="1" dirty="0"/>
              <a:t> ile </a:t>
            </a:r>
            <a:r>
              <a:rPr lang="tr-TR" sz="1500" i="1" dirty="0" err="1"/>
              <a:t>tonsilin</a:t>
            </a:r>
            <a:r>
              <a:rPr lang="tr-TR" sz="1500" i="1" dirty="0"/>
              <a:t> arasından) </a:t>
            </a:r>
            <a:r>
              <a:rPr lang="tr-TR" sz="1500" dirty="0"/>
              <a:t>alınır, </a:t>
            </a:r>
          </a:p>
          <a:p>
            <a:pPr lvl="1">
              <a:lnSpc>
                <a:spcPct val="150000"/>
              </a:lnSpc>
            </a:pPr>
            <a:r>
              <a:rPr lang="tr-TR" sz="1300" dirty="0"/>
              <a:t>Boğazdan </a:t>
            </a:r>
            <a:r>
              <a:rPr lang="tr-TR" sz="1300" dirty="0" err="1"/>
              <a:t>sürüntü</a:t>
            </a:r>
            <a:r>
              <a:rPr lang="tr-TR" sz="1300" dirty="0"/>
              <a:t> alırken ; hastanın öğürme refleksini uyarmamak için dil arka 1/3 ‘üne değmemeye dikkat edilmelidir.</a:t>
            </a:r>
          </a:p>
          <a:p>
            <a:pPr>
              <a:lnSpc>
                <a:spcPct val="150000"/>
              </a:lnSpc>
            </a:pPr>
            <a:r>
              <a:rPr lang="tr-TR" sz="1500" dirty="0"/>
              <a:t>Ardından aynı swapla resimlerde belirtilen bölgeye kadar </a:t>
            </a:r>
            <a:r>
              <a:rPr lang="tr-TR" sz="1500" dirty="0" err="1"/>
              <a:t>swabı</a:t>
            </a:r>
            <a:r>
              <a:rPr lang="tr-TR" sz="1500" dirty="0"/>
              <a:t> ilerleterek burundan </a:t>
            </a:r>
            <a:r>
              <a:rPr lang="tr-TR" sz="1500" dirty="0" err="1"/>
              <a:t>sürüntü</a:t>
            </a:r>
            <a:r>
              <a:rPr lang="tr-TR" sz="1500" dirty="0"/>
              <a:t> alınır ve swap çubuğu fazla kısmı  kesilerek / yada kırma yeri varsa kırılarak içinde solüsyon olan tüpe konulur ve tüpün kapağı kapatılır </a:t>
            </a:r>
            <a:r>
              <a:rPr lang="tr-TR" sz="1500" i="1" dirty="0">
                <a:solidFill>
                  <a:srgbClr val="FF0000"/>
                </a:solidFill>
              </a:rPr>
              <a:t>(Eğer çubuk kesilmeden/kırılmadan konulursa açan kişi için risk teşkil etmektedir. Bu konuda dikkatli olunması önemlidir).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869" y="2302061"/>
            <a:ext cx="3360031" cy="214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00" y="4600866"/>
            <a:ext cx="3365500" cy="213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9768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3717" y="915491"/>
            <a:ext cx="9392024" cy="706964"/>
          </a:xfrm>
        </p:spPr>
        <p:txBody>
          <a:bodyPr/>
          <a:lstStyle/>
          <a:p>
            <a:pPr algn="ctr"/>
            <a:r>
              <a:rPr lang="tr-TR" sz="2400" b="1" dirty="0"/>
              <a:t>COVID-19 Olduğundan Şüphelenilen Hastalardan Laboratuvar Örneklerinin Toplanması ve Kullanılması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2446200"/>
            <a:ext cx="4831976" cy="40816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66700" y="2446200"/>
            <a:ext cx="6362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/>
              <a:t>Burundan </a:t>
            </a:r>
            <a:r>
              <a:rPr lang="tr-TR" b="1" dirty="0" err="1"/>
              <a:t>sürüntü</a:t>
            </a:r>
            <a:r>
              <a:rPr lang="tr-TR" b="1" dirty="0"/>
              <a:t> alırken </a:t>
            </a:r>
            <a:r>
              <a:rPr lang="tr-TR" dirty="0"/>
              <a:t>, burun içinde </a:t>
            </a:r>
            <a:r>
              <a:rPr lang="tr-TR" dirty="0" err="1"/>
              <a:t>deviasyon</a:t>
            </a:r>
            <a:r>
              <a:rPr lang="tr-TR" dirty="0"/>
              <a:t> olması durumunda işlem can yakıcı olabilmekte ve hasta kendini kasıp çubuğun ilerlemesini zorlaştırabilmektedir. </a:t>
            </a:r>
            <a:endParaRPr lang="tr-TR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i="1" dirty="0" smtClean="0"/>
              <a:t>Bu </a:t>
            </a:r>
            <a:r>
              <a:rPr lang="tr-TR" sz="1600" i="1" dirty="0"/>
              <a:t>nedenle çubuğu yavaşça </a:t>
            </a:r>
            <a:r>
              <a:rPr lang="tr-TR" sz="1600" i="1" dirty="0" err="1"/>
              <a:t>nazofarenkse</a:t>
            </a:r>
            <a:r>
              <a:rPr lang="tr-TR" sz="1600" i="1" dirty="0"/>
              <a:t> doğru ilerletip sert bir doku ile karşılaşınca ilerlemek için zorlamamak gerekir. Bu durumda konuşarak hastanın kendisini sıkmamasını </a:t>
            </a:r>
            <a:r>
              <a:rPr lang="tr-TR" sz="1600" i="1" dirty="0" smtClean="0"/>
              <a:t>söylemek, </a:t>
            </a:r>
            <a:r>
              <a:rPr lang="tr-TR" sz="1600" i="1" dirty="0"/>
              <a:t>çubuğun ucunu orta hattan </a:t>
            </a:r>
            <a:r>
              <a:rPr lang="tr-TR" sz="1600" i="1" dirty="0" err="1"/>
              <a:t>laterale</a:t>
            </a:r>
            <a:r>
              <a:rPr lang="tr-TR" sz="1600" i="1" dirty="0"/>
              <a:t> doğru biraz uzaklaştırmak </a:t>
            </a:r>
            <a:r>
              <a:rPr lang="tr-TR" sz="1600" i="1" dirty="0" err="1"/>
              <a:t>nazofarenkse</a:t>
            </a:r>
            <a:r>
              <a:rPr lang="tr-TR" sz="1600" i="1" dirty="0"/>
              <a:t> ulaşmayı kolaylaştırabilir.</a:t>
            </a:r>
          </a:p>
        </p:txBody>
      </p:sp>
    </p:spTree>
    <p:extLst>
      <p:ext uri="{BB962C8B-B14F-4D97-AF65-F5344CB8AC3E}">
        <p14:creationId xmlns:p14="http://schemas.microsoft.com/office/powerpoint/2010/main" val="2328408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1200" y="973668"/>
            <a:ext cx="10248900" cy="706964"/>
          </a:xfrm>
        </p:spPr>
        <p:txBody>
          <a:bodyPr/>
          <a:lstStyle/>
          <a:p>
            <a:r>
              <a:rPr lang="tr-TR" sz="2800" b="1" dirty="0" smtClean="0"/>
              <a:t>COVID-19 Olduğundan Şüphelenilen Hastalardan Laboratuvar Örneklerinin Toplanması ve Kullanılması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0" y="2603500"/>
            <a:ext cx="11150600" cy="34163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Toplanan </a:t>
            </a:r>
            <a:r>
              <a:rPr lang="tr-TR" dirty="0"/>
              <a:t>tüm örnekler potansiyel olarak bulaşıcı kabul edilmelidir.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Klinik </a:t>
            </a:r>
            <a:r>
              <a:rPr lang="tr-TR" dirty="0"/>
              <a:t>örnekleri toplayan, işleyen veya taşıyan sağlık çalışanları, patojenlere maruz kalma olasılığını en aza indirmek için aşağıdaki standart önlemlere ve </a:t>
            </a:r>
            <a:r>
              <a:rPr lang="tr-TR" dirty="0" err="1"/>
              <a:t>biyogüvenlik</a:t>
            </a:r>
            <a:r>
              <a:rPr lang="tr-TR" dirty="0"/>
              <a:t> uygulamalarına titizlikle uymalıdır</a:t>
            </a:r>
            <a:r>
              <a:rPr lang="tr-TR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Örnekleri </a:t>
            </a:r>
            <a:r>
              <a:rPr lang="tr-TR" dirty="0"/>
              <a:t>toplayan sağlık çalışanlarının uygun </a:t>
            </a:r>
            <a:r>
              <a:rPr lang="tr-TR" dirty="0" smtClean="0"/>
              <a:t>KKE </a:t>
            </a:r>
            <a:r>
              <a:rPr lang="tr-TR" i="1" dirty="0" smtClean="0">
                <a:solidFill>
                  <a:srgbClr val="FF0000"/>
                </a:solidFill>
              </a:rPr>
              <a:t>(göz </a:t>
            </a:r>
            <a:r>
              <a:rPr lang="tr-TR" i="1" dirty="0">
                <a:solidFill>
                  <a:srgbClr val="FF0000"/>
                </a:solidFill>
              </a:rPr>
              <a:t>koruması, tıbbi maske, uzun kollu elbise ve eldivenler)</a:t>
            </a:r>
            <a:r>
              <a:rPr lang="tr-TR" dirty="0"/>
              <a:t> kullandığından emin olun.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Örnek </a:t>
            </a:r>
            <a:r>
              <a:rPr lang="tr-TR" dirty="0"/>
              <a:t>bir </a:t>
            </a:r>
            <a:r>
              <a:rPr lang="tr-TR" dirty="0" err="1"/>
              <a:t>aerosol</a:t>
            </a:r>
            <a:r>
              <a:rPr lang="tr-TR" dirty="0"/>
              <a:t> üretici prosedür sırasında toplanırsa</a:t>
            </a:r>
            <a:r>
              <a:rPr lang="tr-TR" dirty="0" smtClean="0"/>
              <a:t>, personel </a:t>
            </a:r>
            <a:r>
              <a:rPr lang="tr-TR" dirty="0"/>
              <a:t>en azından </a:t>
            </a:r>
            <a:r>
              <a:rPr lang="tr-TR" dirty="0" smtClean="0"/>
              <a:t>N95</a:t>
            </a:r>
            <a:r>
              <a:rPr lang="tr-TR" dirty="0"/>
              <a:t>, </a:t>
            </a:r>
            <a:r>
              <a:rPr lang="tr-TR" dirty="0" smtClean="0"/>
              <a:t>FFP2 </a:t>
            </a:r>
            <a:r>
              <a:rPr lang="tr-TR" dirty="0"/>
              <a:t>veya eşdeğeri </a:t>
            </a:r>
            <a:r>
              <a:rPr lang="tr-TR" dirty="0" smtClean="0"/>
              <a:t>koruyucu </a:t>
            </a:r>
            <a:r>
              <a:rPr lang="tr-TR" dirty="0"/>
              <a:t>bir partikül maskesi takmalıdır.</a:t>
            </a:r>
          </a:p>
        </p:txBody>
      </p:sp>
    </p:spTree>
    <p:extLst>
      <p:ext uri="{BB962C8B-B14F-4D97-AF65-F5344CB8AC3E}">
        <p14:creationId xmlns:p14="http://schemas.microsoft.com/office/powerpoint/2010/main" val="340032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73668"/>
            <a:ext cx="9982200" cy="706964"/>
          </a:xfrm>
        </p:spPr>
        <p:txBody>
          <a:bodyPr/>
          <a:lstStyle/>
          <a:p>
            <a:r>
              <a:rPr lang="tr-TR" sz="2800" b="1" dirty="0"/>
              <a:t>COVID-19 Olduğundan Şüphelenilen Hastalardan Laboratuvar Örneklerinin Toplanması ve Kullanılması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90800"/>
            <a:ext cx="11264900" cy="3937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Numuneleri taşıyan tüm personelin güvenli </a:t>
            </a:r>
            <a:r>
              <a:rPr lang="tr-TR" dirty="0" smtClean="0"/>
              <a:t>el hijyeni </a:t>
            </a:r>
            <a:r>
              <a:rPr lang="tr-TR" dirty="0"/>
              <a:t>uygulamaları ve </a:t>
            </a:r>
            <a:r>
              <a:rPr lang="tr-TR" dirty="0" smtClean="0"/>
              <a:t>dökülme esnasında </a:t>
            </a:r>
            <a:r>
              <a:rPr lang="tr-TR" dirty="0" err="1"/>
              <a:t>dekontaminasyon</a:t>
            </a:r>
            <a:r>
              <a:rPr lang="tr-TR" dirty="0"/>
              <a:t> prosedürleri konusunda eğitilmesini sağlayın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Numuneleri taşıma esnasında, </a:t>
            </a:r>
            <a:r>
              <a:rPr lang="tr-TR" dirty="0"/>
              <a:t>numune kabı üzerinde hastanın etiketi ve </a:t>
            </a:r>
            <a:r>
              <a:rPr lang="tr-TR" dirty="0" smtClean="0"/>
              <a:t>yazılı </a:t>
            </a:r>
            <a:r>
              <a:rPr lang="tr-TR" dirty="0"/>
              <a:t>bir laboratuvar talep formuyla ayrı </a:t>
            </a:r>
            <a:r>
              <a:rPr lang="tr-TR" dirty="0" smtClean="0"/>
              <a:t>kapatılabilir bir </a:t>
            </a:r>
            <a:r>
              <a:rPr lang="tr-TR" dirty="0"/>
              <a:t>cebe sahip sızdırmaz numune torbalarına yerleştirin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Numune taşıma prosedürüne uygun olmasını sağlayın.</a:t>
            </a:r>
          </a:p>
          <a:p>
            <a:pPr>
              <a:lnSpc>
                <a:spcPct val="150000"/>
              </a:lnSpc>
            </a:pPr>
            <a:r>
              <a:rPr lang="tr-TR" dirty="0"/>
              <a:t>Tüm örnekleri mümkün olduğunca elle teslim edin. Numuneleri taşımak için </a:t>
            </a:r>
            <a:r>
              <a:rPr lang="tr-TR" i="1" u="sng" dirty="0" err="1">
                <a:solidFill>
                  <a:srgbClr val="FF0000"/>
                </a:solidFill>
              </a:rPr>
              <a:t>pnömatik</a:t>
            </a:r>
            <a:r>
              <a:rPr lang="tr-TR" i="1" u="sng" dirty="0">
                <a:solidFill>
                  <a:srgbClr val="FF0000"/>
                </a:solidFill>
              </a:rPr>
              <a:t> tüp sistemleri </a:t>
            </a:r>
            <a:r>
              <a:rPr lang="tr-TR" dirty="0" smtClean="0"/>
              <a:t>KULLANMAYIN.</a:t>
            </a:r>
          </a:p>
          <a:p>
            <a:pPr>
              <a:lnSpc>
                <a:spcPct val="150000"/>
              </a:lnSpc>
            </a:pPr>
            <a:r>
              <a:rPr lang="tr-TR" dirty="0"/>
              <a:t>Her hastanın tam adını, doğum tarihini ve “şüpheli COVID-19” u laboratuvar istek formunda açıkça belgeleyin. Numunenin nakledildiğini en kısa sürede laboratuvara bildirin.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5105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525746" cy="706964"/>
          </a:xfrm>
        </p:spPr>
        <p:txBody>
          <a:bodyPr/>
          <a:lstStyle/>
          <a:p>
            <a:r>
              <a:rPr lang="tr-TR" sz="3200" b="1" dirty="0"/>
              <a:t>Ayaktan Hastada Dikkat Edilmesi Gereken İlkeler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0100" y="2946400"/>
            <a:ext cx="10934700" cy="3352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Enfeksiyonları önleme ve kontrol temel ilkeleri ve standart önlemler, ayakta tedavi ve birinci basamak dahil tüm sağlık kuruluşlarında uygulanmalıdır.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COVID-19 için aşağıdaki önlemler alınmalıdır.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Triyaj</a:t>
            </a:r>
            <a:r>
              <a:rPr lang="tr-TR" dirty="0"/>
              <a:t> ve erken tanıma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Solunum semptomları olan hastalar için el hijyeni, solunum hijyeni ve tıbbi maske kullanımı</a:t>
            </a:r>
          </a:p>
        </p:txBody>
      </p:sp>
    </p:spTree>
    <p:extLst>
      <p:ext uri="{BB962C8B-B14F-4D97-AF65-F5344CB8AC3E}">
        <p14:creationId xmlns:p14="http://schemas.microsoft.com/office/powerpoint/2010/main" val="1718242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Ayaktan Hastada Dikkat Edilmesi Gereken İlkeler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200" y="2603500"/>
            <a:ext cx="11379200" cy="34163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tr-TR" sz="1800" dirty="0"/>
              <a:t>Tüm şüpheli vakalar için uygun temas ve damlacık önlemlerinin kullanılması</a:t>
            </a:r>
          </a:p>
          <a:p>
            <a:pPr lvl="1">
              <a:lnSpc>
                <a:spcPct val="150000"/>
              </a:lnSpc>
            </a:pPr>
            <a:r>
              <a:rPr lang="tr-TR" sz="1800" dirty="0" err="1"/>
              <a:t>Semptomatik</a:t>
            </a:r>
            <a:r>
              <a:rPr lang="tr-TR" sz="1800" dirty="0"/>
              <a:t> hastaların bakımına öncelik verilmesi</a:t>
            </a:r>
          </a:p>
          <a:p>
            <a:pPr lvl="1">
              <a:lnSpc>
                <a:spcPct val="150000"/>
              </a:lnSpc>
            </a:pPr>
            <a:r>
              <a:rPr lang="tr-TR" sz="1800" dirty="0" err="1"/>
              <a:t>Semptomatik</a:t>
            </a:r>
            <a:r>
              <a:rPr lang="tr-TR" sz="1800" dirty="0"/>
              <a:t> hastaların beklemesi gerektiğinde, ayrı bir bekleme alanının oluşturulması</a:t>
            </a:r>
          </a:p>
          <a:p>
            <a:pPr lvl="1">
              <a:lnSpc>
                <a:spcPct val="150000"/>
              </a:lnSpc>
            </a:pPr>
            <a:r>
              <a:rPr lang="tr-TR" sz="1800" dirty="0"/>
              <a:t>Hastaları ve ailelerinin semptomların erken tanınması, kullanılacak temel önlemler ve hangi sağlık kuruluşuna gitmeleri gerektiği konusunda eğitilmesi.</a:t>
            </a:r>
          </a:p>
        </p:txBody>
      </p:sp>
    </p:spTree>
    <p:extLst>
      <p:ext uri="{BB962C8B-B14F-4D97-AF65-F5344CB8AC3E}">
        <p14:creationId xmlns:p14="http://schemas.microsoft.com/office/powerpoint/2010/main" val="1063601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Ex</a:t>
            </a:r>
            <a:r>
              <a:rPr lang="tr-TR" b="1" dirty="0"/>
              <a:t> olan Hastanın Bakım Süreci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374501" cy="34163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Covid-19 tanısı ile </a:t>
            </a:r>
            <a:r>
              <a:rPr lang="tr-TR" dirty="0" err="1"/>
              <a:t>ex</a:t>
            </a:r>
            <a:r>
              <a:rPr lang="tr-TR" dirty="0"/>
              <a:t> olan hastalar bildiriminin yapılması gerekmektedir. </a:t>
            </a:r>
          </a:p>
          <a:p>
            <a:pPr>
              <a:lnSpc>
                <a:spcPct val="150000"/>
              </a:lnSpc>
            </a:pPr>
            <a:r>
              <a:rPr lang="tr-TR" dirty="0"/>
              <a:t>Hasta yakını bilgileri  alınarak ,188 </a:t>
            </a:r>
            <a:r>
              <a:rPr lang="tr-TR" dirty="0" err="1"/>
              <a:t>nolu</a:t>
            </a:r>
            <a:r>
              <a:rPr lang="tr-TR" dirty="0"/>
              <a:t> </a:t>
            </a:r>
            <a:r>
              <a:rPr lang="tr-TR" dirty="0" smtClean="0"/>
              <a:t>telefonla </a:t>
            </a:r>
            <a:r>
              <a:rPr lang="tr-TR" i="1" dirty="0" smtClean="0">
                <a:solidFill>
                  <a:srgbClr val="FF0000"/>
                </a:solidFill>
              </a:rPr>
              <a:t>(cenaze hizmetleri</a:t>
            </a:r>
            <a:r>
              <a:rPr lang="tr-TR" i="1" dirty="0">
                <a:solidFill>
                  <a:srgbClr val="FF0000"/>
                </a:solidFill>
              </a:rPr>
              <a:t>)</a:t>
            </a:r>
            <a:r>
              <a:rPr lang="tr-TR" dirty="0" smtClean="0"/>
              <a:t>  </a:t>
            </a:r>
            <a:r>
              <a:rPr lang="tr-TR" dirty="0" err="1"/>
              <a:t>ex</a:t>
            </a:r>
            <a:r>
              <a:rPr lang="tr-TR" dirty="0"/>
              <a:t> olan hastanın </a:t>
            </a:r>
            <a:r>
              <a:rPr lang="tr-TR" i="1" dirty="0">
                <a:solidFill>
                  <a:srgbClr val="FF0000"/>
                </a:solidFill>
              </a:rPr>
              <a:t>(</a:t>
            </a:r>
            <a:r>
              <a:rPr lang="tr-TR" i="1" dirty="0" err="1">
                <a:solidFill>
                  <a:srgbClr val="FF0000"/>
                </a:solidFill>
              </a:rPr>
              <a:t>covid</a:t>
            </a:r>
            <a:r>
              <a:rPr lang="tr-TR" i="1" dirty="0">
                <a:solidFill>
                  <a:srgbClr val="FF0000"/>
                </a:solidFill>
              </a:rPr>
              <a:t> tanısı </a:t>
            </a:r>
            <a:r>
              <a:rPr lang="tr-TR" i="1" dirty="0" smtClean="0">
                <a:solidFill>
                  <a:srgbClr val="FF0000"/>
                </a:solidFill>
              </a:rPr>
              <a:t>ile)  </a:t>
            </a:r>
            <a:r>
              <a:rPr lang="tr-TR" dirty="0"/>
              <a:t>bildirimi yapılır. </a:t>
            </a:r>
          </a:p>
          <a:p>
            <a:pPr>
              <a:lnSpc>
                <a:spcPct val="150000"/>
              </a:lnSpc>
            </a:pPr>
            <a:r>
              <a:rPr lang="tr-TR" dirty="0"/>
              <a:t>HSYS sisteminden vakanın </a:t>
            </a:r>
            <a:r>
              <a:rPr lang="tr-TR" dirty="0" err="1"/>
              <a:t>ex</a:t>
            </a:r>
            <a:r>
              <a:rPr lang="tr-TR" dirty="0"/>
              <a:t> olduğu bilgisi girilir.</a:t>
            </a:r>
          </a:p>
          <a:p>
            <a:pPr>
              <a:lnSpc>
                <a:spcPct val="150000"/>
              </a:lnSpc>
            </a:pPr>
            <a:r>
              <a:rPr lang="tr-TR" dirty="0"/>
              <a:t>EX BAG </a:t>
            </a:r>
            <a:r>
              <a:rPr lang="tr-TR" i="1" dirty="0">
                <a:solidFill>
                  <a:srgbClr val="FF0000"/>
                </a:solidFill>
              </a:rPr>
              <a:t>(Ceset torbası) </a:t>
            </a:r>
            <a:r>
              <a:rPr lang="tr-TR" dirty="0"/>
              <a:t>ile morga indirilmesi sağlanır. </a:t>
            </a:r>
            <a:r>
              <a:rPr lang="tr-TR" dirty="0" err="1"/>
              <a:t>Exin</a:t>
            </a:r>
            <a:r>
              <a:rPr lang="tr-TR" dirty="0"/>
              <a:t> teslimi hasta yakınına yapılmaz. 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Exi</a:t>
            </a:r>
            <a:r>
              <a:rPr lang="tr-TR" dirty="0"/>
              <a:t> teslim almaya gelen cenaze ekibine , koruyucu ekipman temini sağlanır.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732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Epidemiyoloji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20700" y="2349500"/>
            <a:ext cx="5459412" cy="4279900"/>
          </a:xfrm>
        </p:spPr>
        <p:txBody>
          <a:bodyPr>
            <a:normAutofit/>
          </a:bodyPr>
          <a:lstStyle/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cs typeface="Arial" panose="020B0604020202020204" pitchFamily="34" charset="0"/>
              </a:rPr>
              <a:t>31 </a:t>
            </a:r>
            <a:r>
              <a:rPr lang="en-US" b="1" dirty="0" err="1">
                <a:cs typeface="Arial" panose="020B0604020202020204" pitchFamily="34" charset="0"/>
              </a:rPr>
              <a:t>Aralık</a:t>
            </a:r>
            <a:r>
              <a:rPr lang="en-US" b="1" dirty="0">
                <a:cs typeface="Arial" panose="020B0604020202020204" pitchFamily="34" charset="0"/>
              </a:rPr>
              <a:t> 2019</a:t>
            </a:r>
            <a:r>
              <a:rPr lang="tr-TR" b="1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DSÖ</a:t>
            </a:r>
            <a:r>
              <a:rPr lang="tr-TR" b="1" dirty="0">
                <a:cs typeface="Arial" panose="020B0604020202020204" pitchFamily="34" charset="0"/>
              </a:rPr>
              <a:t>:</a:t>
            </a:r>
            <a:r>
              <a:rPr lang="en-US" b="1" dirty="0">
                <a:cs typeface="Arial" panose="020B0604020202020204" pitchFamily="34" charset="0"/>
              </a:rPr>
              <a:t> </a:t>
            </a:r>
            <a:endParaRPr lang="tr-TR" b="1" dirty="0">
              <a:cs typeface="Arial" panose="020B0604020202020204" pitchFamily="34" charset="0"/>
            </a:endParaRPr>
          </a:p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cs typeface="Arial" panose="020B0604020202020204" pitchFamily="34" charset="0"/>
              </a:rPr>
              <a:t>Çin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Ülke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Ofisi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Çin'in</a:t>
            </a:r>
            <a:r>
              <a:rPr lang="en-US" dirty="0">
                <a:cs typeface="Arial" panose="020B0604020202020204" pitchFamily="34" charset="0"/>
              </a:rPr>
              <a:t> Hubei </a:t>
            </a:r>
            <a:r>
              <a:rPr lang="en-US" dirty="0" err="1">
                <a:cs typeface="Arial" panose="020B0604020202020204" pitchFamily="34" charset="0"/>
              </a:rPr>
              <a:t>eyaletinin</a:t>
            </a:r>
            <a:r>
              <a:rPr lang="en-US" dirty="0">
                <a:cs typeface="Arial" panose="020B0604020202020204" pitchFamily="34" charset="0"/>
              </a:rPr>
              <a:t> Wuhan </a:t>
            </a:r>
            <a:r>
              <a:rPr lang="en-US" dirty="0" err="1">
                <a:cs typeface="Arial" panose="020B0604020202020204" pitchFamily="34" charset="0"/>
              </a:rPr>
              <a:t>şehrinde</a:t>
            </a:r>
            <a:r>
              <a:rPr lang="en-US" dirty="0">
                <a:cs typeface="Arial" panose="020B0604020202020204" pitchFamily="34" charset="0"/>
              </a:rPr>
              <a:t> </a:t>
            </a:r>
            <a:endParaRPr lang="tr-TR" dirty="0">
              <a:cs typeface="Arial" panose="020B0604020202020204" pitchFamily="34" charset="0"/>
            </a:endParaRPr>
          </a:p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cs typeface="Arial" panose="020B0604020202020204" pitchFamily="34" charset="0"/>
              </a:rPr>
              <a:t>E</a:t>
            </a:r>
            <a:r>
              <a:rPr lang="en-US" dirty="0" err="1">
                <a:cs typeface="Arial" panose="020B0604020202020204" pitchFamily="34" charset="0"/>
              </a:rPr>
              <a:t>tiyolojisi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bilinmeyen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pnömoni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vakalarını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bildi</a:t>
            </a:r>
            <a:r>
              <a:rPr lang="tr-TR" dirty="0" err="1">
                <a:cs typeface="Arial" panose="020B0604020202020204" pitchFamily="34" charset="0"/>
              </a:rPr>
              <a:t>rimi</a:t>
            </a:r>
            <a:endParaRPr lang="tr-TR" dirty="0">
              <a:cs typeface="Arial" panose="020B0604020202020204" pitchFamily="34" charset="0"/>
            </a:endParaRPr>
          </a:p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err="1">
                <a:cs typeface="Arial" panose="020B0604020202020204" pitchFamily="34" charset="0"/>
              </a:rPr>
              <a:t>Wuhan</a:t>
            </a:r>
            <a:r>
              <a:rPr lang="tr-TR" dirty="0">
                <a:cs typeface="Arial" panose="020B0604020202020204" pitchFamily="34" charset="0"/>
              </a:rPr>
              <a:t> Güney Çin Deniz Ürünleri Şehir Pazarında (farklı hayvan türleri satan bir toptan balık ve canlı hayvan pazarı) çalışanlarda kümelenme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59512" y="2895600"/>
            <a:ext cx="5297488" cy="3733800"/>
          </a:xfrm>
        </p:spPr>
        <p:txBody>
          <a:bodyPr>
            <a:normAutofit/>
          </a:bodyPr>
          <a:lstStyle/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dirty="0">
                <a:cs typeface="Arial" panose="020B0604020202020204" pitchFamily="34" charset="0"/>
              </a:rPr>
              <a:t>13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Ocak</a:t>
            </a:r>
            <a:r>
              <a:rPr lang="en-US" b="1" dirty="0">
                <a:cs typeface="Arial" panose="020B0604020202020204" pitchFamily="34" charset="0"/>
              </a:rPr>
              <a:t> 2020</a:t>
            </a:r>
            <a:r>
              <a:rPr lang="tr-TR" b="1" dirty="0">
                <a:cs typeface="Arial" panose="020B0604020202020204" pitchFamily="34" charset="0"/>
              </a:rPr>
              <a:t>: </a:t>
            </a:r>
            <a:r>
              <a:rPr lang="tr-TR" dirty="0">
                <a:cs typeface="Arial" panose="020B0604020202020204" pitchFamily="34" charset="0"/>
              </a:rPr>
              <a:t>İlk </a:t>
            </a:r>
            <a:r>
              <a:rPr lang="tr-TR" dirty="0" err="1">
                <a:cs typeface="Arial" panose="020B0604020202020204" pitchFamily="34" charset="0"/>
              </a:rPr>
              <a:t>importe</a:t>
            </a:r>
            <a:r>
              <a:rPr lang="tr-TR" dirty="0">
                <a:cs typeface="Arial" panose="020B0604020202020204" pitchFamily="34" charset="0"/>
              </a:rPr>
              <a:t> vaka- Tayland </a:t>
            </a:r>
          </a:p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cs typeface="Arial" panose="020B0604020202020204" pitchFamily="34" charset="0"/>
              </a:rPr>
              <a:t>7 </a:t>
            </a:r>
            <a:r>
              <a:rPr lang="en-US" b="1" dirty="0" err="1">
                <a:cs typeface="Arial" panose="020B0604020202020204" pitchFamily="34" charset="0"/>
              </a:rPr>
              <a:t>Ocak</a:t>
            </a:r>
            <a:r>
              <a:rPr lang="en-US" b="1" dirty="0">
                <a:cs typeface="Arial" panose="020B0604020202020204" pitchFamily="34" charset="0"/>
              </a:rPr>
              <a:t> 2020</a:t>
            </a:r>
            <a:r>
              <a:rPr lang="tr-TR" b="1" dirty="0">
                <a:cs typeface="Arial" panose="020B0604020202020204" pitchFamily="34" charset="0"/>
              </a:rPr>
              <a:t> E</a:t>
            </a:r>
            <a:r>
              <a:rPr lang="en-US" b="1" dirty="0" err="1">
                <a:cs typeface="Arial" panose="020B0604020202020204" pitchFamily="34" charset="0"/>
              </a:rPr>
              <a:t>tken</a:t>
            </a:r>
            <a:r>
              <a:rPr lang="tr-TR" b="1" dirty="0">
                <a:cs typeface="Arial" panose="020B0604020202020204" pitchFamily="34" charset="0"/>
              </a:rPr>
              <a:t>in Tanımlanması: </a:t>
            </a:r>
          </a:p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cs typeface="Arial" panose="020B0604020202020204" pitchFamily="34" charset="0"/>
              </a:rPr>
              <a:t>D</a:t>
            </a:r>
            <a:r>
              <a:rPr lang="en-US" dirty="0">
                <a:cs typeface="Arial" panose="020B0604020202020204" pitchFamily="34" charset="0"/>
              </a:rPr>
              <a:t>aha </a:t>
            </a:r>
            <a:r>
              <a:rPr lang="en-US" dirty="0" err="1">
                <a:cs typeface="Arial" panose="020B0604020202020204" pitchFamily="34" charset="0"/>
              </a:rPr>
              <a:t>önce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insanlarda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tespit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edilmemiş</a:t>
            </a:r>
            <a:r>
              <a:rPr lang="en-US" dirty="0">
                <a:cs typeface="Arial" panose="020B0604020202020204" pitchFamily="34" charset="0"/>
              </a:rPr>
              <a:t> </a:t>
            </a:r>
            <a:endParaRPr lang="tr-TR" dirty="0">
              <a:cs typeface="Arial" panose="020B0604020202020204" pitchFamily="34" charset="0"/>
            </a:endParaRPr>
          </a:p>
          <a:p>
            <a:pPr marL="216000" indent="-144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cs typeface="Arial" panose="020B0604020202020204" pitchFamily="34" charset="0"/>
              </a:rPr>
              <a:t>Y</a:t>
            </a:r>
            <a:r>
              <a:rPr lang="en-US" dirty="0" err="1">
                <a:cs typeface="Arial" panose="020B0604020202020204" pitchFamily="34" charset="0"/>
              </a:rPr>
              <a:t>eni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bir</a:t>
            </a:r>
            <a:r>
              <a:rPr lang="en-US" dirty="0">
                <a:cs typeface="Arial" panose="020B0604020202020204" pitchFamily="34" charset="0"/>
              </a:rPr>
              <a:t> coronavirus </a:t>
            </a:r>
            <a:r>
              <a:rPr lang="en-US" dirty="0" err="1">
                <a:cs typeface="Arial" panose="020B0604020202020204" pitchFamily="34" charset="0"/>
              </a:rPr>
              <a:t>olarak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tanımlanmış</a:t>
            </a:r>
            <a:endParaRPr lang="tr-TR" dirty="0"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3906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Yatan Hastanın Taburcu Edilmesi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4200" y="2603500"/>
            <a:ext cx="9972964" cy="341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Primer</a:t>
            </a:r>
            <a:r>
              <a:rPr lang="tr-TR" dirty="0"/>
              <a:t> hekimi tarafından taburculuğuna karar verilen hastanın  taburculuğun da  HSYS sistemine bildirimi yapılır. </a:t>
            </a:r>
          </a:p>
          <a:p>
            <a:pPr>
              <a:lnSpc>
                <a:spcPct val="150000"/>
              </a:lnSpc>
            </a:pPr>
            <a:r>
              <a:rPr lang="tr-TR" dirty="0"/>
              <a:t>Covid-19 tanısı ile tabucu olan tüm hastalardan </a:t>
            </a:r>
            <a:r>
              <a:rPr lang="tr-TR" i="1" dirty="0" smtClean="0">
                <a:solidFill>
                  <a:srgbClr val="FF0000"/>
                </a:solidFill>
              </a:rPr>
              <a:t>«Evde </a:t>
            </a:r>
            <a:r>
              <a:rPr lang="tr-TR" i="1" dirty="0">
                <a:solidFill>
                  <a:srgbClr val="FF0000"/>
                </a:solidFill>
              </a:rPr>
              <a:t>İzlem Bilgilendirme ve Onam </a:t>
            </a:r>
            <a:r>
              <a:rPr lang="tr-TR" i="1" dirty="0" smtClean="0">
                <a:solidFill>
                  <a:srgbClr val="FF0000"/>
                </a:solidFill>
              </a:rPr>
              <a:t>Formu»</a:t>
            </a:r>
            <a:r>
              <a:rPr lang="tr-TR" dirty="0" smtClean="0"/>
              <a:t> </a:t>
            </a:r>
            <a:r>
              <a:rPr lang="tr-TR" dirty="0"/>
              <a:t>doldurulur ve bir nüshası hasta dosyasında muhafaza edilir.</a:t>
            </a:r>
          </a:p>
          <a:p>
            <a:pPr>
              <a:lnSpc>
                <a:spcPct val="150000"/>
              </a:lnSpc>
            </a:pPr>
            <a:r>
              <a:rPr lang="tr-TR" dirty="0"/>
              <a:t>Hastaya bilgilendirme broşürleri verilerek karantina süresince yapılacaklar hakkında bilgilendirme yapılır.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6904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F279D6-ED25-4D3F-9479-8ABB21867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8D0B1B4-C487-47EF-B7D0-421066454C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214736A-03B2-4B91-B0AF-B21213F3B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="" xmlns:a16="http://schemas.microsoft.com/office/drawing/2014/main" id="{85DBBA21-C3DA-4E44-BEBA-6CCC664F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02" y="196767"/>
            <a:ext cx="5902780" cy="6464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417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6692" y="2603500"/>
            <a:ext cx="9407236" cy="341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World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Organization</a:t>
            </a:r>
            <a:r>
              <a:rPr lang="tr-TR" dirty="0"/>
              <a:t> (19 Mart 2020). </a:t>
            </a:r>
            <a:r>
              <a:rPr lang="en-US" dirty="0"/>
              <a:t>Infection prevention and control during health care when COVID-19 is suspected: interim guidance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en-US" dirty="0"/>
              <a:t>Interim Infection Prevention and Control Recommendations for Patients with Suspected or Confirmed Coronavirus Disease 2019 (COVID-19) in Healthcare Settings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https://covid19bilgi.saglik.gov.tr/tr/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71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Bulaşma </a:t>
            </a:r>
            <a:r>
              <a:rPr lang="tr-TR" b="1" dirty="0" smtClean="0">
                <a:solidFill>
                  <a:schemeClr val="bg1"/>
                </a:solidFill>
              </a:rPr>
              <a:t>Yolu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1254" y="2679700"/>
            <a:ext cx="10478246" cy="3416300"/>
          </a:xfrm>
        </p:spPr>
        <p:txBody>
          <a:bodyPr/>
          <a:lstStyle/>
          <a:p>
            <a:pPr marL="216000" indent="-1440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Hastalık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esas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olarak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damlacık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yoluyla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bulaşmakta</a:t>
            </a:r>
            <a:r>
              <a:rPr lang="tr-TR" dirty="0" err="1">
                <a:cs typeface="Arial" panose="020B0604020202020204" pitchFamily="34" charset="0"/>
              </a:rPr>
              <a:t>dır</a:t>
            </a:r>
            <a:r>
              <a:rPr lang="tr-TR" dirty="0">
                <a:cs typeface="Arial" panose="020B0604020202020204" pitchFamily="34" charset="0"/>
              </a:rPr>
              <a:t>.</a:t>
            </a:r>
          </a:p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panose="020B0604020202020204" pitchFamily="34" charset="0"/>
              </a:rPr>
              <a:t> Virüs</a:t>
            </a:r>
            <a:r>
              <a:rPr lang="tr-TR" dirty="0">
                <a:cs typeface="Arial" panose="020B0604020202020204" pitchFamily="34" charset="0"/>
              </a:rPr>
              <a:t>, hasta bireylerden öksürme, hapşırma yoluyla ortaya saçılan damlacıklarla ve hastaların </a:t>
            </a:r>
            <a:r>
              <a:rPr lang="tr-TR" dirty="0" err="1">
                <a:cs typeface="Arial" panose="020B0604020202020204" pitchFamily="34" charset="0"/>
              </a:rPr>
              <a:t>kontamine</a:t>
            </a:r>
            <a:r>
              <a:rPr lang="tr-TR" dirty="0">
                <a:cs typeface="Arial" panose="020B0604020202020204" pitchFamily="34" charset="0"/>
              </a:rPr>
              <a:t> ettiği yüzeylerden </a:t>
            </a:r>
            <a:r>
              <a:rPr lang="tr-TR" i="1" dirty="0">
                <a:solidFill>
                  <a:srgbClr val="FF0000"/>
                </a:solidFill>
                <a:cs typeface="Arial" panose="020B0604020202020204" pitchFamily="34" charset="0"/>
              </a:rPr>
              <a:t>(eller ile göz, ağız, burun mukozasına temasla)</a:t>
            </a:r>
            <a:r>
              <a:rPr lang="tr-TR" i="1" dirty="0">
                <a:cs typeface="Arial" panose="020B0604020202020204" pitchFamily="34" charset="0"/>
              </a:rPr>
              <a:t> </a:t>
            </a:r>
            <a:r>
              <a:rPr lang="tr-TR" dirty="0">
                <a:cs typeface="Arial" panose="020B0604020202020204" pitchFamily="34" charset="0"/>
              </a:rPr>
              <a:t>bulaşmaktadır</a:t>
            </a:r>
          </a:p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Asemptomatik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kişilerin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solunum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yolu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salgılarında</a:t>
            </a:r>
            <a:r>
              <a:rPr lang="en-US" dirty="0">
                <a:cs typeface="Arial" panose="020B0604020202020204" pitchFamily="34" charset="0"/>
              </a:rPr>
              <a:t> virus </a:t>
            </a:r>
            <a:r>
              <a:rPr lang="en-US" dirty="0" err="1">
                <a:cs typeface="Arial" panose="020B0604020202020204" pitchFamily="34" charset="0"/>
              </a:rPr>
              <a:t>tespit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edilebilmekte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ancak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esas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bulaşma</a:t>
            </a:r>
            <a:r>
              <a:rPr lang="en-US" dirty="0">
                <a:cs typeface="Arial" panose="020B0604020202020204" pitchFamily="34" charset="0"/>
              </a:rPr>
              <a:t> hasta </a:t>
            </a:r>
            <a:r>
              <a:rPr lang="en-US" dirty="0" err="1">
                <a:cs typeface="Arial" panose="020B0604020202020204" pitchFamily="34" charset="0"/>
              </a:rPr>
              <a:t>bireylerden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olmaktadır</a:t>
            </a:r>
            <a:r>
              <a:rPr lang="en-US" dirty="0">
                <a:cs typeface="Arial" panose="020B0604020202020204" pitchFamily="34" charset="0"/>
              </a:rPr>
              <a:t>. </a:t>
            </a:r>
            <a:endParaRPr lang="tr-TR" dirty="0"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964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966946" cy="706964"/>
          </a:xfrm>
        </p:spPr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İnkübasyon</a:t>
            </a:r>
            <a:r>
              <a:rPr lang="tr-TR" b="1" dirty="0">
                <a:solidFill>
                  <a:schemeClr val="bg1"/>
                </a:solidFill>
              </a:rPr>
              <a:t> Süresi ve B</a:t>
            </a:r>
            <a:r>
              <a:rPr lang="en-US" b="1" dirty="0" err="1">
                <a:solidFill>
                  <a:schemeClr val="bg1"/>
                </a:solidFill>
              </a:rPr>
              <a:t>ulaştırıcılık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S</a:t>
            </a:r>
            <a:r>
              <a:rPr lang="en-US" b="1" dirty="0" err="1" smtClean="0">
                <a:solidFill>
                  <a:schemeClr val="bg1"/>
                </a:solidFill>
              </a:rPr>
              <a:t>üresi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9300" y="2603500"/>
            <a:ext cx="10642600" cy="3975100"/>
          </a:xfrm>
        </p:spPr>
        <p:txBody>
          <a:bodyPr>
            <a:normAutofit/>
          </a:bodyPr>
          <a:lstStyle/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i="1" dirty="0" err="1">
                <a:cs typeface="Arial" panose="020B0604020202020204" pitchFamily="34" charset="0"/>
              </a:rPr>
              <a:t>İnkübasyon</a:t>
            </a:r>
            <a:r>
              <a:rPr lang="tr-TR" b="1" i="1" dirty="0">
                <a:cs typeface="Arial" panose="020B0604020202020204" pitchFamily="34" charset="0"/>
              </a:rPr>
              <a:t> Süresi </a:t>
            </a:r>
          </a:p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panose="020B0604020202020204" pitchFamily="34" charset="0"/>
              </a:rPr>
              <a:t> O</a:t>
            </a:r>
            <a:r>
              <a:rPr lang="en-US" dirty="0" err="1">
                <a:cs typeface="Arial" panose="020B0604020202020204" pitchFamily="34" charset="0"/>
              </a:rPr>
              <a:t>rtalama</a:t>
            </a:r>
            <a:r>
              <a:rPr lang="en-US" dirty="0">
                <a:cs typeface="Arial" panose="020B0604020202020204" pitchFamily="34" charset="0"/>
              </a:rPr>
              <a:t> 5-6 </a:t>
            </a:r>
            <a:r>
              <a:rPr lang="en-US" dirty="0" err="1">
                <a:cs typeface="Arial" panose="020B0604020202020204" pitchFamily="34" charset="0"/>
              </a:rPr>
              <a:t>gün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(2-14 </a:t>
            </a:r>
            <a:r>
              <a:rPr lang="en-US" i="1" dirty="0" err="1">
                <a:cs typeface="Arial" panose="020B0604020202020204" pitchFamily="34" charset="0"/>
              </a:rPr>
              <a:t>gün</a:t>
            </a:r>
            <a:r>
              <a:rPr lang="en-US" i="1" dirty="0">
                <a:cs typeface="Arial" panose="020B0604020202020204" pitchFamily="34" charset="0"/>
              </a:rPr>
              <a:t>) </a:t>
            </a:r>
            <a:r>
              <a:rPr lang="tr-TR" dirty="0">
                <a:cs typeface="Arial" panose="020B0604020202020204" pitchFamily="34" charset="0"/>
              </a:rPr>
              <a:t>olduğu </a:t>
            </a:r>
            <a:r>
              <a:rPr lang="en-US" dirty="0" err="1">
                <a:cs typeface="Arial" panose="020B0604020202020204" pitchFamily="34" charset="0"/>
              </a:rPr>
              <a:t>gözlenmiştir</a:t>
            </a:r>
            <a:r>
              <a:rPr lang="en-US" dirty="0">
                <a:cs typeface="Arial" panose="020B0604020202020204" pitchFamily="34" charset="0"/>
              </a:rPr>
              <a:t>. </a:t>
            </a:r>
            <a:endParaRPr lang="tr-TR" dirty="0">
              <a:cs typeface="Arial" panose="020B0604020202020204" pitchFamily="34" charset="0"/>
            </a:endParaRPr>
          </a:p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i="1" dirty="0">
                <a:cs typeface="Arial" panose="020B0604020202020204" pitchFamily="34" charset="0"/>
              </a:rPr>
              <a:t>B</a:t>
            </a:r>
            <a:r>
              <a:rPr lang="en-US" b="1" i="1" dirty="0" err="1">
                <a:cs typeface="Arial" panose="020B0604020202020204" pitchFamily="34" charset="0"/>
              </a:rPr>
              <a:t>ulaştırıcılık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r>
              <a:rPr lang="tr-TR" b="1" i="1" dirty="0">
                <a:cs typeface="Arial" panose="020B0604020202020204" pitchFamily="34" charset="0"/>
              </a:rPr>
              <a:t>S</a:t>
            </a:r>
            <a:r>
              <a:rPr lang="en-US" b="1" i="1" dirty="0" err="1">
                <a:cs typeface="Arial" panose="020B0604020202020204" pitchFamily="34" charset="0"/>
              </a:rPr>
              <a:t>üresi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r>
              <a:rPr lang="tr-TR" b="1" i="1" dirty="0">
                <a:cs typeface="Arial" panose="020B0604020202020204" pitchFamily="34" charset="0"/>
              </a:rPr>
              <a:t> </a:t>
            </a:r>
          </a:p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panose="020B0604020202020204" pitchFamily="34" charset="0"/>
              </a:rPr>
              <a:t> K</a:t>
            </a:r>
            <a:r>
              <a:rPr lang="en-US" dirty="0" err="1">
                <a:cs typeface="Arial" panose="020B0604020202020204" pitchFamily="34" charset="0"/>
              </a:rPr>
              <a:t>esin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olarak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bilinmemektedir</a:t>
            </a:r>
            <a:r>
              <a:rPr lang="en-US" dirty="0">
                <a:cs typeface="Arial" panose="020B0604020202020204" pitchFamily="34" charset="0"/>
              </a:rPr>
              <a:t>. </a:t>
            </a:r>
            <a:endParaRPr lang="tr-TR" dirty="0">
              <a:cs typeface="Arial" panose="020B0604020202020204" pitchFamily="34" charset="0"/>
            </a:endParaRPr>
          </a:p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Semptomatik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dönemden</a:t>
            </a:r>
            <a:r>
              <a:rPr lang="en-US" dirty="0">
                <a:cs typeface="Arial" panose="020B0604020202020204" pitchFamily="34" charset="0"/>
              </a:rPr>
              <a:t> 1-2 </a:t>
            </a:r>
            <a:r>
              <a:rPr lang="en-US" dirty="0" err="1">
                <a:cs typeface="Arial" panose="020B0604020202020204" pitchFamily="34" charset="0"/>
              </a:rPr>
              <a:t>gün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önce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başlayıp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semptomların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kaybolmasıyla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sona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erdiği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düşünülmektedir</a:t>
            </a:r>
            <a:r>
              <a:rPr lang="en-US" dirty="0">
                <a:cs typeface="Arial" panose="020B0604020202020204" pitchFamily="34" charset="0"/>
              </a:rPr>
              <a:t>. </a:t>
            </a:r>
            <a:endParaRPr lang="tr-TR" dirty="0">
              <a:cs typeface="Arial" panose="020B0604020202020204" pitchFamily="34" charset="0"/>
            </a:endParaRPr>
          </a:p>
          <a:p>
            <a:pPr marL="216000" indent="-1440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 Bulaştırıcılık </a:t>
            </a:r>
            <a:r>
              <a:rPr lang="tr-TR" dirty="0"/>
              <a:t>süresi ve dış ortama dayanma süresi net olarak bilinmemektedir. </a:t>
            </a:r>
            <a:endParaRPr lang="tr-TR" dirty="0"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766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Hastalığın Klinik </a:t>
            </a:r>
            <a:r>
              <a:rPr lang="tr-TR" b="1" dirty="0" smtClean="0"/>
              <a:t>Özellikleri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2214" y="2641600"/>
            <a:ext cx="5068046" cy="392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Solunum semptomları; </a:t>
            </a:r>
            <a:endParaRPr lang="tr-TR" sz="2400" dirty="0" smtClean="0"/>
          </a:p>
          <a:p>
            <a:pPr lvl="1">
              <a:lnSpc>
                <a:spcPct val="150000"/>
              </a:lnSpc>
            </a:pPr>
            <a:r>
              <a:rPr lang="tr-TR" sz="2200" dirty="0" smtClean="0"/>
              <a:t>Ateş</a:t>
            </a:r>
            <a:r>
              <a:rPr lang="tr-TR" sz="2200" dirty="0"/>
              <a:t>, öksürük ve </a:t>
            </a:r>
            <a:r>
              <a:rPr lang="tr-TR" sz="2200" dirty="0" err="1"/>
              <a:t>dispne</a:t>
            </a:r>
            <a:r>
              <a:rPr lang="tr-TR" sz="2200" dirty="0"/>
              <a:t> vb.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Daha ciddi vakalarda; </a:t>
            </a:r>
            <a:endParaRPr lang="tr-TR" sz="2400" dirty="0" smtClean="0"/>
          </a:p>
          <a:p>
            <a:pPr lvl="1">
              <a:lnSpc>
                <a:spcPct val="150000"/>
              </a:lnSpc>
            </a:pPr>
            <a:r>
              <a:rPr lang="tr-TR" sz="2200" dirty="0" err="1" smtClean="0"/>
              <a:t>Pnömoni</a:t>
            </a:r>
            <a:r>
              <a:rPr lang="tr-TR" sz="2200" dirty="0"/>
              <a:t>, ağır akut solunum yolu enfeksiyonu, böbrek yetmezliği ve hatta ölüm. </a:t>
            </a:r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459" t="35347" r="25417" b="22236"/>
          <a:stretch/>
        </p:blipFill>
        <p:spPr>
          <a:xfrm>
            <a:off x="5510260" y="3009900"/>
            <a:ext cx="64770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5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6900" y="973668"/>
            <a:ext cx="10680700" cy="706964"/>
          </a:xfrm>
        </p:spPr>
        <p:txBody>
          <a:bodyPr/>
          <a:lstStyle/>
          <a:p>
            <a:r>
              <a:rPr lang="tr-TR" b="1" dirty="0"/>
              <a:t>COVID-19 için </a:t>
            </a:r>
            <a:r>
              <a:rPr lang="tr-TR" sz="3200" b="1" dirty="0" smtClean="0"/>
              <a:t>Sağlık Bakımı İle İlgili Enfeksiyon Kontrolü ve Önlenmesi İlkeleri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9800" y="2628900"/>
            <a:ext cx="10020300" cy="363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Triyaj</a:t>
            </a:r>
            <a:r>
              <a:rPr lang="tr-TR" dirty="0"/>
              <a:t>, erken tanıma ve kontrolünün sağlanması </a:t>
            </a:r>
            <a:r>
              <a:rPr lang="tr-TR" i="1" dirty="0">
                <a:solidFill>
                  <a:srgbClr val="FF0000"/>
                </a:solidFill>
              </a:rPr>
              <a:t>(COVID-19'dan şüphelenilen hastaların izole edilmesi)</a:t>
            </a:r>
          </a:p>
          <a:p>
            <a:pPr>
              <a:lnSpc>
                <a:spcPct val="150000"/>
              </a:lnSpc>
            </a:pPr>
            <a:r>
              <a:rPr lang="tr-TR" dirty="0"/>
              <a:t>Tüm hastalar için standart önlemlerin uygulanması</a:t>
            </a:r>
          </a:p>
          <a:p>
            <a:pPr>
              <a:lnSpc>
                <a:spcPct val="150000"/>
              </a:lnSpc>
            </a:pPr>
            <a:r>
              <a:rPr lang="tr-TR" dirty="0"/>
              <a:t>Şüpheli COVID-19 vakaları için ampirik ek önlemlerin </a:t>
            </a:r>
            <a:r>
              <a:rPr lang="tr-TR" i="1" dirty="0">
                <a:solidFill>
                  <a:srgbClr val="FF0000"/>
                </a:solidFill>
              </a:rPr>
              <a:t>(temas, damlacık ve gerektiğinde solunum izolasyonu)</a:t>
            </a:r>
            <a:r>
              <a:rPr lang="tr-TR" dirty="0"/>
              <a:t> uygulanması</a:t>
            </a:r>
          </a:p>
          <a:p>
            <a:pPr>
              <a:lnSpc>
                <a:spcPct val="150000"/>
              </a:lnSpc>
            </a:pPr>
            <a:r>
              <a:rPr lang="tr-TR" dirty="0"/>
              <a:t>İdari kontrollerin uygulanması</a:t>
            </a:r>
          </a:p>
          <a:p>
            <a:pPr>
              <a:lnSpc>
                <a:spcPct val="150000"/>
              </a:lnSpc>
            </a:pPr>
            <a:r>
              <a:rPr lang="tr-TR" dirty="0"/>
              <a:t>Tesis güvenliğinin sağlanması</a:t>
            </a:r>
          </a:p>
        </p:txBody>
      </p:sp>
    </p:spTree>
    <p:extLst>
      <p:ext uri="{BB962C8B-B14F-4D97-AF65-F5344CB8AC3E}">
        <p14:creationId xmlns:p14="http://schemas.microsoft.com/office/powerpoint/2010/main" val="133058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 smtClean="0"/>
              <a:t>Triyaj</a:t>
            </a:r>
            <a:r>
              <a:rPr lang="tr-TR" sz="3200" b="1" dirty="0" smtClean="0"/>
              <a:t>, Erken Tanıma ve Kontrolünün Sağlanması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2588684"/>
            <a:ext cx="11074400" cy="30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Sağlık kurumlarında şüpheli COVID-19 vakalarının erken tanımlanmasını kolaylaştırmak için: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Sağlık çalışanlarının klinik </a:t>
            </a:r>
            <a:r>
              <a:rPr lang="tr-TR" dirty="0" err="1"/>
              <a:t>triyaja</a:t>
            </a:r>
            <a:r>
              <a:rPr lang="tr-TR" dirty="0"/>
              <a:t> teşvik edilmesi,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Sağlık kurumlarının girişinde, eğitimli personel tarafından desteklenen iyi donanımlı bir </a:t>
            </a:r>
            <a:r>
              <a:rPr lang="tr-TR" dirty="0" err="1"/>
              <a:t>triyaj</a:t>
            </a:r>
            <a:r>
              <a:rPr lang="tr-TR" dirty="0"/>
              <a:t> istasyonun kurulması,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Tüm personel ve ziyaretçiler de dahil olmak üzere hastaneye giriş yapan tüm kişilerin kaydının tutulması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Güncellenen vaka tanımına göre tarama kitlerinin kullanımının başlatılması,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Açık alanlarda, hastalığın semptomlarına yönelik görsel afişlerin asılması,</a:t>
            </a:r>
          </a:p>
          <a:p>
            <a:pPr lvl="1">
              <a:lnSpc>
                <a:spcPct val="150000"/>
              </a:lnSpc>
            </a:pP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6850" y="5939368"/>
            <a:ext cx="962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FF0000"/>
                </a:solidFill>
              </a:rPr>
              <a:t>El hijyeni ve solunum hijyeni temel önleyici tedbirlerdir</a:t>
            </a:r>
            <a:r>
              <a:rPr lang="tr-TR" sz="2800" b="1" dirty="0"/>
              <a:t>.</a:t>
            </a:r>
          </a:p>
        </p:txBody>
      </p:sp>
      <p:pic>
        <p:nvPicPr>
          <p:cNvPr id="2050" name="Picture 2" descr="Image result for el hijye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49" y="99484"/>
            <a:ext cx="2393950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5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1931</Words>
  <Application>Microsoft Office PowerPoint</Application>
  <PresentationFormat>Özel</PresentationFormat>
  <Paragraphs>173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İyon Toplantı Odası</vt:lpstr>
      <vt:lpstr>COVID-19 Hasta Bakımında Enfeksiyonun Önlenmesi ve Kontrolü</vt:lpstr>
      <vt:lpstr>Yeni Koronavirus</vt:lpstr>
      <vt:lpstr>Yeni Coronavirus (SARS-CoV-2 )</vt:lpstr>
      <vt:lpstr>Epidemiyoloji</vt:lpstr>
      <vt:lpstr>Bulaşma Yolu</vt:lpstr>
      <vt:lpstr>İnkübasyon Süresi ve Bulaştırıcılık Süresi</vt:lpstr>
      <vt:lpstr>Hastalığın Klinik Özellikleri</vt:lpstr>
      <vt:lpstr>COVID-19 için Sağlık Bakımı İle İlgili Enfeksiyon Kontrolü ve Önlenmesi İlkeleri</vt:lpstr>
      <vt:lpstr>Triyaj, Erken Tanıma ve Kontrolünün Sağlanması</vt:lpstr>
      <vt:lpstr>Standart Önlemler</vt:lpstr>
      <vt:lpstr>Solunum Hijyeni Önlemleri Nedir?</vt:lpstr>
      <vt:lpstr>El Hijyeni</vt:lpstr>
      <vt:lpstr>El Hijyeni</vt:lpstr>
      <vt:lpstr>PowerPoint Sunusu</vt:lpstr>
      <vt:lpstr>Kişisel Koruyucu Ekipman (KKE)</vt:lpstr>
      <vt:lpstr>PowerPoint Sunusu</vt:lpstr>
      <vt:lpstr>PowerPoint Sunusu</vt:lpstr>
      <vt:lpstr>PowerPoint Sunusu</vt:lpstr>
      <vt:lpstr>PowerPoint Sunusu</vt:lpstr>
      <vt:lpstr>N95/FFP2 veya FFP3 Maskenin Kullanımı</vt:lpstr>
      <vt:lpstr>Çevre Temizliği</vt:lpstr>
      <vt:lpstr>Temas ve Damlacık İzolasyonu</vt:lpstr>
      <vt:lpstr>Temas ve Damlacık İzolasyonu</vt:lpstr>
      <vt:lpstr>Temas ve Damlacık İzolasyonu</vt:lpstr>
      <vt:lpstr>Temas ve Damlacık İzolasyonu</vt:lpstr>
      <vt:lpstr>Temas ve Damlacık İzolasyonu</vt:lpstr>
      <vt:lpstr>Solunum İzolasyonu</vt:lpstr>
      <vt:lpstr>Tesis Güvenliği ve Yönetimi</vt:lpstr>
      <vt:lpstr>Yüzey temizliği ve dezenfeksiyonu için önerilen ürünler ve özellikleri</vt:lpstr>
      <vt:lpstr>Yüzey temizliği ve dezenfeksiyonu için önerilen ürünler ve özellikleri</vt:lpstr>
      <vt:lpstr>Yüzey temizliği ve dezenfeksiyonu için önerilen ürünler ve özellikleri</vt:lpstr>
      <vt:lpstr>COVID-19 Olduğundan Şüphelenilen Hastalardan Laboratuvar Örneklerinin Toplanması ve Kullanılması</vt:lpstr>
      <vt:lpstr>COVID-19 Olduğundan Şüphelenilen Hastalardan Laboratuvar Örneklerinin Toplanması ve Kullanılması</vt:lpstr>
      <vt:lpstr>COVID-19 Olduğundan Şüphelenilen Hastalardan Laboratuvar Örneklerinin Toplanması ve Kullanılması</vt:lpstr>
      <vt:lpstr>COVID-19 Olduğundan Şüphelenilen Hastalardan Laboratuvar Örneklerinin Toplanması ve Kullanılması</vt:lpstr>
      <vt:lpstr>COVID-19 Olduğundan Şüphelenilen Hastalardan Laboratuvar Örneklerinin Toplanması ve Kullanılması</vt:lpstr>
      <vt:lpstr>Ayaktan Hastada Dikkat Edilmesi Gereken İlkeler</vt:lpstr>
      <vt:lpstr>Ayaktan Hastada Dikkat Edilmesi Gereken İlkeler</vt:lpstr>
      <vt:lpstr>Ex olan Hastanın Bakım Süreci</vt:lpstr>
      <vt:lpstr>Yatan Hastanın Taburcu Edilmesi</vt:lpstr>
      <vt:lpstr>PowerPoint Sunusu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Hasta Bakımında Enfeksiyonun Önlenmesi ve Kontrolü</dc:title>
  <dc:creator>Emir Avşar</dc:creator>
  <cp:lastModifiedBy>user</cp:lastModifiedBy>
  <cp:revision>29</cp:revision>
  <dcterms:created xsi:type="dcterms:W3CDTF">2020-04-10T19:05:35Z</dcterms:created>
  <dcterms:modified xsi:type="dcterms:W3CDTF">2020-04-14T13:58:56Z</dcterms:modified>
</cp:coreProperties>
</file>